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60" r:id="rId3"/>
  </p:sldMasterIdLst>
  <p:notesMasterIdLst>
    <p:notesMasterId r:id="rId29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0" r:id="rId23"/>
    <p:sldId id="286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285A5-4BFC-4D15-B46A-B6CB52DA03C4}" v="8" dt="2020-04-20T08:44:05.623"/>
    <p1510:client id="{21BE5F98-0914-4EBD-9BFB-8EB0B7A6A90A}" v="26" dt="2020-04-20T08:47:51.251"/>
    <p1510:client id="{29D735A8-44B7-4BDB-A22F-08CB1A63B753}" v="33" dt="2020-04-19T08:34:52.540"/>
    <p1510:client id="{3D9B55F8-BD9C-46EF-9F2C-32BF9310CE7E}" v="1471" dt="2020-04-19T13:31:44.858"/>
    <p1510:client id="{55127703-7E27-44EA-9783-B30CD1DF29DC}" v="270" dt="2020-04-20T12:20:18.846"/>
    <p1510:client id="{5A95567E-5310-4FD9-BFE9-139634624858}" v="686" dt="2020-04-19T08:08:56.452"/>
    <p1510:client id="{62578E7F-48BC-4CA5-BEC6-D6569F250510}" v="1012" dt="2020-04-21T06:44:33.855"/>
    <p1510:client id="{78AFDE4A-3535-4920-9D4C-6D1FD53EF596}" v="3" dt="2020-04-20T11:07:21.018"/>
    <p1510:client id="{8F449B11-F618-4675-B459-345B4B1F8F54}" v="1795" dt="2020-04-21T09:36:08.186"/>
    <p1510:client id="{96FAFF89-5419-4A8B-83FC-9BFD9F3A7A33}" v="238" dt="2020-04-19T06:16:11.463"/>
    <p1510:client id="{A955FCC6-C99B-4984-BBEA-DFFD26A2CDF3}" v="2744" dt="2020-04-20T08:11:29.153"/>
    <p1510:client id="{B6E1C984-E47A-4927-9ACB-CEA51605B07B}" v="540" dt="2020-04-19T07:21:20.769"/>
    <p1510:client id="{CB45293B-29A8-4E78-963B-249E8769865E}" v="73" dt="2020-04-20T08:42:05.961"/>
    <p1510:client id="{F6786CEB-8A03-4AB7-A191-78FE63780A16}" v="180" dt="2020-04-23T05:56:49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Stile con tema 2 - Color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Stile con tema 2 - Color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0" autoAdjust="0"/>
    <p:restoredTop sz="94660"/>
  </p:normalViewPr>
  <p:slideViewPr>
    <p:cSldViewPr snapToGrid="0">
      <p:cViewPr>
        <p:scale>
          <a:sx n="130" d="100"/>
          <a:sy n="130" d="100"/>
        </p:scale>
        <p:origin x="52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AC065-329A-4A02-859C-C6DDB2112BD5}" type="datetimeFigureOut">
              <a:rPr lang="it-IT"/>
              <a:t>29/04/20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EFC9D-8F47-4BBF-B3D9-BC57A76959D8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07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">
            <a:extLst>
              <a:ext uri="{FF2B5EF4-FFF2-40B4-BE49-F238E27FC236}">
                <a16:creationId xmlns:a16="http://schemas.microsoft.com/office/drawing/2014/main" id="{8A7736BB-E7D1-4254-A1E8-DAF658419C3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654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8064" tIns="44198" rIns="88064" bIns="44198" anchor="b"/>
          <a:lstStyle>
            <a:lvl1pPr eaLnBrk="0" hangingPunct="0"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4700" algn="l"/>
                <a:tab pos="3730625" algn="l"/>
                <a:tab pos="4144963" algn="l"/>
                <a:tab pos="4559300" algn="l"/>
                <a:tab pos="4973638" algn="l"/>
                <a:tab pos="5389563" algn="l"/>
                <a:tab pos="5803900" algn="l"/>
                <a:tab pos="6218238" algn="l"/>
                <a:tab pos="6632575" algn="l"/>
                <a:tab pos="7048500" algn="l"/>
                <a:tab pos="7462838" algn="l"/>
                <a:tab pos="7877175" algn="l"/>
                <a:tab pos="8291513" algn="l"/>
              </a:tabLst>
              <a:defRPr/>
            </a:pPr>
            <a:fld id="{A0BD8835-78D0-41B3-A67E-B8636D8D2069}" type="slidenum">
              <a:rPr kumimoji="0" lang="en-GB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0" algn="l"/>
                  <a:tab pos="412750" algn="l"/>
                  <a:tab pos="827088" algn="l"/>
                  <a:tab pos="1241425" algn="l"/>
                  <a:tab pos="1657350" algn="l"/>
                  <a:tab pos="2071688" algn="l"/>
                  <a:tab pos="2486025" algn="l"/>
                  <a:tab pos="2900363" algn="l"/>
                  <a:tab pos="3314700" algn="l"/>
                  <a:tab pos="3730625" algn="l"/>
                  <a:tab pos="4144963" algn="l"/>
                  <a:tab pos="4559300" algn="l"/>
                  <a:tab pos="4973638" algn="l"/>
                  <a:tab pos="5389563" algn="l"/>
                  <a:tab pos="5803900" algn="l"/>
                  <a:tab pos="6218238" algn="l"/>
                  <a:tab pos="6632575" algn="l"/>
                  <a:tab pos="7048500" algn="l"/>
                  <a:tab pos="7462838" algn="l"/>
                  <a:tab pos="7877175" algn="l"/>
                  <a:tab pos="8291513" algn="l"/>
                </a:tabLst>
                <a:defRPr/>
              </a:pPr>
              <a:t>1</a:t>
            </a:fld>
            <a:endParaRPr kumimoji="0" lang="en-GB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3" name="Text Box 1">
            <a:extLst>
              <a:ext uri="{FF2B5EF4-FFF2-40B4-BE49-F238E27FC236}">
                <a16:creationId xmlns:a16="http://schemas.microsoft.com/office/drawing/2014/main" id="{AA361767-4BC4-4C40-BB58-1A952FD0E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612775"/>
            <a:ext cx="4416425" cy="3063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DD827E63-CD3D-4EAC-969F-5D28862E38D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32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E160B3-EEC8-4359-9F80-13AC91CD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C3387-B2DC-4B4E-9AAF-7AB8E36D15AE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1E50CC-76A4-4E52-91C5-6EB519B82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B454CB-6CE2-4326-BEEA-AE391FEF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F49C8-A95A-4342-A47E-A63904C86BD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60818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6E743A-79A6-4806-8EB4-F60F20FA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11BD6-A129-46E4-BB0F-92714C570335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AED654-A55D-44A3-87EB-3F0F232F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B331A9-A7CB-4091-8B4B-F18AF623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E8C6A0-D926-4807-B430-AA27DDD76678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68731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6E9F1E-4E85-422F-8A99-EE21DDF3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D268B-5570-494C-9306-6BAF6C242BC4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5ABBF4-2DB8-46C8-8FA0-8152663F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C86A0D-A3C4-4D95-AAC8-386B6D91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3B4877-E529-4773-9006-74290B54F82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07302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ED2219A-861E-4697-A2F2-797BF69E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5E00C-5B4A-4AF3-97FA-5B587A5C58D1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539C048B-985B-437C-AABA-776FF200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9B30B961-6DA7-47D8-B526-C92097C5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9CFFD7-08CE-48FB-804A-9C705E555761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23846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C90A8B70-73C2-43D7-AF18-FBD4E8AA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FDC12-44BF-4AA1-8A8C-AF0C886042AA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8994988C-84E4-46C8-85CD-6B38670B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8E74F27B-70F8-4FE3-9F43-DFC6EFE9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417448-CD7F-4F3A-ACF7-F09C66C85C4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71448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7B59605D-18D9-4A45-8B54-5C1E3D5F3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4915F-148C-4BAC-B092-8F03F6D16924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BD780AAA-BC77-4D66-8865-4B4DA77D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909AC92-D81A-4C0D-A61E-1E146230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C234E-7FE9-473F-8349-BE5B31B9E70B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50530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73768292-8CD6-4BDE-9CA0-74016B36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7543A-4314-4CE4-A207-F2401A3F24E2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133B83C7-6852-4E8C-A8FC-D6F31D4A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3D54BD7A-15A8-4B63-BEA7-D44CE447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F5094C-F4C6-413D-981F-351E217063E9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29674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96B51427-96AF-4B98-92AC-DA3E8721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DFC23-5EF7-4086-8318-017991823B89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80D1F0FA-3CF1-42AB-A0A6-6E953486B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90966D12-3D0E-4B03-83A2-696ECA79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A3FDF-FB67-47B7-9147-2C2B8DA2A037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8624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79082129-4C33-4861-A724-33EA4BCF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3D0F1-A5D4-45D3-9F0D-2879AB6C5345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0F7CB83E-AE57-4FF2-BD61-B24B0B06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4020B646-2E02-4CB6-9E94-5634DBFE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85E12-C2E9-40E0-918A-EADC0D00E9F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43988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FC153F-4B6B-4F9A-B683-C3AEEEF5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89152-EBF4-4985-9C61-7F75A5C15785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062CEB-4F50-450E-A74F-C88642B6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A4C7B4-839E-4857-BD54-D4F517A8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8F18DB-4976-480F-B6CF-371DE443E5E5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39646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49C7AD-4741-4CDB-A3CF-20E5A078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57DA4-16CB-43D7-B937-AB0DE1F152F4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0C7927-4C98-4E00-BD88-68487187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33DE63-764A-4CB8-B8D4-98849A3F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8F353-C812-47E5-91B0-835BB3CFF859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17106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961C292-ECDF-4811-BEA3-ED696DAE89D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B10D17EE-C4F4-4632-9401-88408AC81EC8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F0E13E-56DD-43DA-B8E5-57290C1A3F6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611184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E599958-CB11-48F5-A7A7-FE3DD145C6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8B9F3DE6-08BB-41CD-8FF9-6398F6C3E606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20FA7-F7AF-4C57-AD40-0B67EB0DD9F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016057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1E4CD45-AE07-46B7-A619-2D763771F29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199CDA72-BFE9-4204-836A-F4FCCF4385C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D907C-614F-41A6-A20F-830B94715BAD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335291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488018" y="1752600"/>
            <a:ext cx="493818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E448A6D-FFD8-4D01-82BF-6A07071C50B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B8D33A36-03D2-464C-B11A-A31166E4F3B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01FF498-CA21-4144-8E1D-C505918BC36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389470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DC01D1-6248-4672-BA70-AB981448E94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6103DD27-69D9-49D5-AC39-AE35ADB07CDC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35B476A-65F9-49FD-BCCA-ACE82FC8895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0538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33B0B24-84F0-4BB0-8D7F-A9A482026C1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34C612F2-F68F-4790-8559-FF0C1E40460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B31DE0-75A3-4469-94BE-409C604319A2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09942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993454B-BD73-413A-A8C0-685C105E0BD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1416BA95-D31B-41DE-9CB9-DFD08DB0D940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FA918E2-7DF5-4EA0-AA4F-F1352F49165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31775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6B9A87-940B-480D-8200-A3C15C7653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20B2724C-0DB4-42DF-81F7-081D352AE73E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721DAB1-98D2-485C-8A50-12EDE1C8D35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353298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92C033E-1C2C-4A02-B1A0-D57FF734E6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6D4DA486-8182-4B3C-AFFB-17FCADA21BA0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0B389FF-E177-41A3-B4B1-AAA60CCC780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793089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40D0592-CFCD-4E72-842C-C5FE7E959CA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B1636A96-9B79-4F6B-B2ED-1BA98780AF13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085D3-6819-48DA-8B07-31E9327C893A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199807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8752" y="331788"/>
            <a:ext cx="2518833" cy="5535612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488018" y="331788"/>
            <a:ext cx="7357533" cy="5535612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E84643F-859D-4EB9-BAA5-6210D747EA6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A571879E-D12E-4C0A-8C89-9DD5C9C04BC6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70E199-694D-460B-BE21-C45C22DB13A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118523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8018" y="331789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488018" y="1752600"/>
            <a:ext cx="10079567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C090FEC-C2BD-458F-AA66-A271DFD800F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E4670099-7E9E-4B34-8D92-34D9EBBC5572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8B8B3-F040-4CDB-ACC7-C148403E13E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52600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29.04.20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>
            <a:extLst>
              <a:ext uri="{FF2B5EF4-FFF2-40B4-BE49-F238E27FC236}">
                <a16:creationId xmlns:a16="http://schemas.microsoft.com/office/drawing/2014/main" id="{91919970-A87D-46CB-B339-ADAC77C83F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Segnaposto testo 2">
            <a:extLst>
              <a:ext uri="{FF2B5EF4-FFF2-40B4-BE49-F238E27FC236}">
                <a16:creationId xmlns:a16="http://schemas.microsoft.com/office/drawing/2014/main" id="{D21F3C16-A679-4E49-8484-4B878CEFF0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BE621C-FD20-46FE-AC80-C5132BAB2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FA3277-1A96-4625-9E75-2EFB7433EABA}" type="datetimeFigureOut">
              <a:rPr lang="it-IT"/>
              <a:pPr>
                <a:defRPr/>
              </a:pPr>
              <a:t>29/04/20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6ED6EB-247A-4396-83F4-2116C1435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169540-A496-4986-A493-53CAAF4BA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19446D0-F54D-460C-AED5-B483B133FB83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1851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5">
            <a:extLst>
              <a:ext uri="{FF2B5EF4-FFF2-40B4-BE49-F238E27FC236}">
                <a16:creationId xmlns:a16="http://schemas.microsoft.com/office/drawing/2014/main" id="{CB8451A9-F0A6-448A-8886-3F3A0A8AE30A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12192000" cy="762000"/>
            <a:chOff x="0" y="3840"/>
            <a:chExt cx="5760" cy="480"/>
          </a:xfrm>
        </p:grpSpPr>
        <p:sp>
          <p:nvSpPr>
            <p:cNvPr id="2055" name="Rectangle 13">
              <a:extLst>
                <a:ext uri="{FF2B5EF4-FFF2-40B4-BE49-F238E27FC236}">
                  <a16:creationId xmlns:a16="http://schemas.microsoft.com/office/drawing/2014/main" id="{36A3984D-9778-446E-889E-7B5946E51D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it-IT" sz="900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2056" name="Rectangle 14">
              <a:extLst>
                <a:ext uri="{FF2B5EF4-FFF2-40B4-BE49-F238E27FC236}">
                  <a16:creationId xmlns:a16="http://schemas.microsoft.com/office/drawing/2014/main" id="{A50E28E0-D3C0-4624-97D6-7FA6C184D3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it-IT" sz="900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</p:grpSp>
      <p:sp>
        <p:nvSpPr>
          <p:cNvPr id="2051" name="Rectangle 2">
            <a:extLst>
              <a:ext uri="{FF2B5EF4-FFF2-40B4-BE49-F238E27FC236}">
                <a16:creationId xmlns:a16="http://schemas.microsoft.com/office/drawing/2014/main" id="{5130A876-E520-432E-916E-512C7109FF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88018" y="331789"/>
            <a:ext cx="1007956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0B8753DF-2579-4E86-A582-6863382F8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88018" y="1752600"/>
            <a:ext cx="1007956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A487BE5-C3ED-4661-966C-B94B0F762BF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0960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FFFFFF"/>
                </a:solidFill>
              </a:defRPr>
            </a:lvl1pPr>
          </a:lstStyle>
          <a:p>
            <a:r>
              <a:rPr lang="it-IT" altLang="it-IT"/>
              <a:t>Pagina </a:t>
            </a:r>
            <a:fld id="{3622194D-63A5-4E97-97FA-86D48E1A9D76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56CA1D0-B3E9-4D4B-B7E0-CD390796010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25600" y="6165850"/>
            <a:ext cx="100393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Verdana" pitchFamily="34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13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wipe dir="r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822433"/>
          </a:solidFill>
          <a:latin typeface="+mj-lt"/>
          <a:ea typeface="+mj-ea"/>
          <a:cs typeface="ＭＳ Ｐゴシック" pitchFamily="-11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822433"/>
          </a:solidFill>
          <a:latin typeface="Impact" pitchFamily="34" charset="0"/>
          <a:ea typeface="ＭＳ Ｐゴシック" pitchFamily="1" charset="-128"/>
          <a:cs typeface="ＭＳ Ｐゴシック" pitchFamily="-11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822433"/>
          </a:solidFill>
          <a:latin typeface="Impact" pitchFamily="34" charset="0"/>
          <a:ea typeface="ＭＳ Ｐゴシック" pitchFamily="1" charset="-128"/>
          <a:cs typeface="ＭＳ Ｐゴシック" pitchFamily="-11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822433"/>
          </a:solidFill>
          <a:latin typeface="Impact" pitchFamily="34" charset="0"/>
          <a:ea typeface="ＭＳ Ｐゴシック" pitchFamily="1" charset="-128"/>
          <a:cs typeface="ＭＳ Ｐゴシック" pitchFamily="-11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822433"/>
          </a:solidFill>
          <a:latin typeface="Impact" pitchFamily="34" charset="0"/>
          <a:ea typeface="ＭＳ Ｐゴシック" pitchFamily="1" charset="-128"/>
          <a:cs typeface="ＭＳ Ｐゴシック" pitchFamily="-11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822433"/>
          </a:solidFill>
          <a:latin typeface="Impact" pitchFamily="34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822433"/>
          </a:solidFill>
          <a:latin typeface="Impact" pitchFamily="34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822433"/>
          </a:solidFill>
          <a:latin typeface="Impact" pitchFamily="34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822433"/>
          </a:solidFill>
          <a:latin typeface="Impact" pitchFamily="34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+mn-lt"/>
          <a:ea typeface="+mn-ea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8">
            <a:extLst>
              <a:ext uri="{FF2B5EF4-FFF2-40B4-BE49-F238E27FC236}">
                <a16:creationId xmlns:a16="http://schemas.microsoft.com/office/drawing/2014/main" id="{A853CF95-0171-400F-B9D6-D4C73EFFFE7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8077200" y="6162675"/>
            <a:ext cx="18986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GB" altLang="it-IT" sz="1100" i="1">
                <a:solidFill>
                  <a:srgbClr val="FFFFFF"/>
                </a:solidFill>
              </a:rPr>
              <a:t>Pagina </a:t>
            </a:r>
            <a:fld id="{4A75FC30-ABE9-4262-8CF6-B4ECE5FE1B23}" type="slidenum">
              <a:rPr lang="en-GB" altLang="it-IT" sz="1100" i="1">
                <a:solidFill>
                  <a:srgbClr val="FFFFFF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</a:pPr>
              <a:t>1</a:t>
            </a:fld>
            <a:endParaRPr lang="en-GB" altLang="it-IT" sz="1100" i="1">
              <a:solidFill>
                <a:srgbClr val="FFFFFF"/>
              </a:solidFill>
            </a:endParaRPr>
          </a:p>
        </p:txBody>
      </p:sp>
      <p:sp>
        <p:nvSpPr>
          <p:cNvPr id="12291" name="Rectangle 8">
            <a:extLst>
              <a:ext uri="{FF2B5EF4-FFF2-40B4-BE49-F238E27FC236}">
                <a16:creationId xmlns:a16="http://schemas.microsoft.com/office/drawing/2014/main" id="{8D24ED74-5446-4E0B-80CB-F296E7956E1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8077200" y="6162675"/>
            <a:ext cx="18986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GB" altLang="it-IT" sz="1100" i="1">
                <a:solidFill>
                  <a:srgbClr val="FFFFFF"/>
                </a:solidFill>
              </a:rPr>
              <a:t>Pagina </a:t>
            </a:r>
            <a:fld id="{E2B9CAF0-88E9-43D9-B6C6-7E430997898D}" type="slidenum">
              <a:rPr lang="en-GB" altLang="it-IT" sz="1100" i="1">
                <a:solidFill>
                  <a:srgbClr val="FFFFFF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</a:pPr>
              <a:t>1</a:t>
            </a:fld>
            <a:endParaRPr lang="en-GB" altLang="it-IT" sz="1100" i="1">
              <a:solidFill>
                <a:srgbClr val="FFFFFF"/>
              </a:solidFill>
            </a:endParaRPr>
          </a:p>
        </p:txBody>
      </p:sp>
      <p:sp>
        <p:nvSpPr>
          <p:cNvPr id="12292" name="Rectangle 1">
            <a:extLst>
              <a:ext uri="{FF2B5EF4-FFF2-40B4-BE49-F238E27FC236}">
                <a16:creationId xmlns:a16="http://schemas.microsoft.com/office/drawing/2014/main" id="{A0F5A81B-3A6D-4392-BAE2-1E939B512D3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087873" y="519309"/>
            <a:ext cx="8767762" cy="1800225"/>
          </a:xfrm>
        </p:spPr>
        <p:txBody>
          <a:bodyPr/>
          <a:lstStyle/>
          <a:p>
            <a:pPr marL="457200" lvl="1" indent="0" algn="ctr" eaLnBrk="1" hangingPunct="1">
              <a:spcBef>
                <a:spcPct val="0"/>
              </a:spcBef>
              <a:spcAft>
                <a:spcPts val="1800"/>
              </a:spcAft>
              <a:buNone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r>
              <a:rPr lang="it-IT" altLang="it-IT" sz="3200" b="1" dirty="0" err="1">
                <a:solidFill>
                  <a:srgbClr val="822433"/>
                </a:solidFill>
                <a:latin typeface="Arial"/>
                <a:cs typeface="Arial"/>
              </a:rPr>
              <a:t>Modeling</a:t>
            </a:r>
            <a:r>
              <a:rPr lang="it-IT" altLang="it-IT" sz="3200" b="1" dirty="0">
                <a:solidFill>
                  <a:srgbClr val="822433"/>
                </a:solidFill>
                <a:latin typeface="Arial"/>
                <a:cs typeface="Arial"/>
              </a:rPr>
              <a:t> of a </a:t>
            </a:r>
            <a:r>
              <a:rPr lang="it-IT" altLang="it-IT" sz="3200" b="1" dirty="0" err="1">
                <a:solidFill>
                  <a:srgbClr val="822433"/>
                </a:solidFill>
                <a:latin typeface="Arial"/>
                <a:cs typeface="Arial"/>
              </a:rPr>
              <a:t>Flexible</a:t>
            </a:r>
            <a:r>
              <a:rPr lang="it-IT" altLang="it-IT" sz="3200" b="1" dirty="0">
                <a:solidFill>
                  <a:srgbClr val="822433"/>
                </a:solidFill>
                <a:latin typeface="Arial"/>
                <a:cs typeface="Arial"/>
              </a:rPr>
              <a:t> Probe in the V-REP </a:t>
            </a:r>
            <a:r>
              <a:rPr lang="it-IT" altLang="it-IT" sz="3200" b="1" dirty="0" err="1">
                <a:solidFill>
                  <a:srgbClr val="822433"/>
                </a:solidFill>
                <a:latin typeface="Arial"/>
                <a:cs typeface="Arial"/>
              </a:rPr>
              <a:t>environment</a:t>
            </a:r>
            <a:endParaRPr lang="it-IT" altLang="it-IT" sz="3200" b="1" dirty="0" err="1">
              <a:solidFill>
                <a:srgbClr val="8224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eaLnBrk="1" hangingPunct="1">
              <a:spcBef>
                <a:spcPct val="0"/>
              </a:spcBef>
              <a:spcAft>
                <a:spcPts val="1800"/>
              </a:spcAft>
              <a:buNone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r>
              <a:rPr lang="it-IT" altLang="it-IT" sz="3200" b="1" dirty="0">
                <a:solidFill>
                  <a:srgbClr val="822433"/>
                </a:solidFill>
                <a:latin typeface="Arial"/>
                <a:cs typeface="Arial"/>
              </a:rPr>
              <a:t>A.A.  2019/20</a:t>
            </a:r>
            <a:endParaRPr lang="it-IT" altLang="it-IT" sz="3200" b="1" dirty="0">
              <a:solidFill>
                <a:srgbClr val="8224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eaLnBrk="1" hangingPunct="1">
              <a:spcBef>
                <a:spcPct val="0"/>
              </a:spcBef>
              <a:spcAft>
                <a:spcPts val="1800"/>
              </a:spcAft>
              <a:buNone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endParaRPr lang="it-IT" altLang="it-IT" sz="2400" b="1" i="1" dirty="0">
              <a:solidFill>
                <a:srgbClr val="822433"/>
              </a:solidFill>
            </a:endParaRPr>
          </a:p>
          <a:p>
            <a:pPr marL="457200" lvl="1" indent="0" eaLnBrk="1" hangingPunct="1">
              <a:spcBef>
                <a:spcPct val="0"/>
              </a:spcBef>
              <a:spcAft>
                <a:spcPts val="1800"/>
              </a:spcAft>
              <a:buNone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endParaRPr lang="it-IT" altLang="it-IT" sz="2200" b="1" i="1" dirty="0"/>
          </a:p>
        </p:txBody>
      </p:sp>
      <p:grpSp>
        <p:nvGrpSpPr>
          <p:cNvPr id="12293" name="Group 2">
            <a:extLst>
              <a:ext uri="{FF2B5EF4-FFF2-40B4-BE49-F238E27FC236}">
                <a16:creationId xmlns:a16="http://schemas.microsoft.com/office/drawing/2014/main" id="{B4D5941D-3E63-4D20-B774-72604FBDA750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744788"/>
            <a:ext cx="9145588" cy="4114800"/>
            <a:chOff x="-1" y="1728"/>
            <a:chExt cx="5761" cy="2592"/>
          </a:xfrm>
        </p:grpSpPr>
        <p:pic>
          <p:nvPicPr>
            <p:cNvPr id="12296" name="Picture 3">
              <a:extLst>
                <a:ext uri="{FF2B5EF4-FFF2-40B4-BE49-F238E27FC236}">
                  <a16:creationId xmlns:a16="http://schemas.microsoft.com/office/drawing/2014/main" id="{E0A90D42-71C3-4928-84CE-CFADEAC2D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2297" name="Rectangle 4">
              <a:extLst>
                <a:ext uri="{FF2B5EF4-FFF2-40B4-BE49-F238E27FC236}">
                  <a16:creationId xmlns:a16="http://schemas.microsoft.com/office/drawing/2014/main" id="{5FD17C9E-C9D5-436E-AC2C-A201ED3D4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1728"/>
              <a:ext cx="4464" cy="432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it-IT" i="1">
                <a:solidFill>
                  <a:prstClr val="black"/>
                </a:solidFill>
              </a:endParaRPr>
            </a:p>
          </p:txBody>
        </p:sp>
        <p:pic>
          <p:nvPicPr>
            <p:cNvPr id="12298" name="Picture 5">
              <a:extLst>
                <a:ext uri="{FF2B5EF4-FFF2-40B4-BE49-F238E27FC236}">
                  <a16:creationId xmlns:a16="http://schemas.microsoft.com/office/drawing/2014/main" id="{40EFBB5E-0D4A-40DB-B56B-BE14746D4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12294" name="Text Box 10">
            <a:extLst>
              <a:ext uri="{FF2B5EF4-FFF2-40B4-BE49-F238E27FC236}">
                <a16:creationId xmlns:a16="http://schemas.microsoft.com/office/drawing/2014/main" id="{9A145FC1-8E11-42F6-8B17-407E8C31F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4" y="609282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it-IT" altLang="it-IT" i="1">
              <a:solidFill>
                <a:prstClr val="black"/>
              </a:solidFill>
            </a:endParaRPr>
          </a:p>
        </p:txBody>
      </p:sp>
      <p:sp>
        <p:nvSpPr>
          <p:cNvPr id="12295" name="CasellaDiTesto 12">
            <a:extLst>
              <a:ext uri="{FF2B5EF4-FFF2-40B4-BE49-F238E27FC236}">
                <a16:creationId xmlns:a16="http://schemas.microsoft.com/office/drawing/2014/main" id="{D8BCA263-1BF9-46D5-AB02-BCAF26356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117" y="4931472"/>
            <a:ext cx="82153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it-IT" sz="2800" b="1" i="1" dirty="0">
                <a:solidFill>
                  <a:schemeClr val="bg1"/>
                </a:solidFill>
                <a:latin typeface="Calibri"/>
                <a:cs typeface="Arial"/>
              </a:rPr>
              <a:t>Stefano De Filippis                          </a:t>
            </a:r>
            <a:r>
              <a:rPr lang="it-IT" sz="2800" b="1" i="1" dirty="0">
                <a:solidFill>
                  <a:schemeClr val="bg1"/>
                </a:solidFill>
                <a:latin typeface="Calibri"/>
                <a:cs typeface="Calibri"/>
              </a:rPr>
              <a:t>Riccardo </a:t>
            </a:r>
            <a:r>
              <a:rPr lang="it-IT" sz="2800" b="1" i="1" dirty="0" err="1">
                <a:solidFill>
                  <a:schemeClr val="bg1"/>
                </a:solidFill>
                <a:latin typeface="Calibri"/>
                <a:cs typeface="Calibri"/>
              </a:rPr>
              <a:t>Gozzovelli</a:t>
            </a:r>
            <a:endParaRPr lang="it-IT" altLang="it-IT" sz="2800" b="1" i="1" dirty="0" err="1">
              <a:solidFill>
                <a:schemeClr val="bg1"/>
              </a:solidFill>
              <a:latin typeface="Calibri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it-IT" sz="2800" b="1" i="1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it-IT" altLang="it-IT" sz="2800" b="1" i="1" dirty="0">
                <a:solidFill>
                  <a:schemeClr val="bg1"/>
                </a:solidFill>
                <a:latin typeface="Calibri"/>
                <a:cs typeface="Arial"/>
              </a:rPr>
              <a:t>Mario Vetrini                                   Francesco Caputo</a:t>
            </a:r>
          </a:p>
        </p:txBody>
      </p:sp>
    </p:spTree>
    <p:extLst>
      <p:ext uri="{BB962C8B-B14F-4D97-AF65-F5344CB8AC3E}">
        <p14:creationId xmlns:p14="http://schemas.microsoft.com/office/powerpoint/2010/main" val="3345450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FLEXIBLE PROBE - COMPONENTS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3E5449-013A-489D-8195-5831955C2CC2}"/>
              </a:ext>
            </a:extLst>
          </p:cNvPr>
          <p:cNvSpPr txBox="1"/>
          <p:nvPr/>
        </p:nvSpPr>
        <p:spPr>
          <a:xfrm>
            <a:off x="-4175" y="789140"/>
            <a:ext cx="575988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i="1" dirty="0">
                <a:cs typeface="Verdana"/>
              </a:rPr>
              <a:t>2.1 Joints </a:t>
            </a:r>
            <a:r>
              <a:rPr lang="it-IT" sz="3000" i="1" dirty="0" err="1">
                <a:cs typeface="Verdana"/>
              </a:rPr>
              <a:t>elasticity</a:t>
            </a:r>
            <a:r>
              <a:rPr lang="it-IT" sz="3000" i="1" dirty="0">
                <a:cs typeface="Verdana"/>
              </a:rPr>
              <a:t>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BBD538-E2E9-4098-8246-10A3A91C3EB5}"/>
              </a:ext>
            </a:extLst>
          </p:cNvPr>
          <p:cNvSpPr txBox="1"/>
          <p:nvPr/>
        </p:nvSpPr>
        <p:spPr>
          <a:xfrm>
            <a:off x="-4176" y="1592893"/>
            <a:ext cx="12175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Control joints via a PID controller</a:t>
            </a:r>
            <a:endParaRPr lang="it-IT" dirty="0">
              <a:cs typeface="Verdana"/>
            </a:endParaRPr>
          </a:p>
        </p:txBody>
      </p:sp>
      <p:pic>
        <p:nvPicPr>
          <p:cNvPr id="13" name="Immagine 13" descr="Immagine che contiene oggetto, orologio, metro&#10;&#10;Descrizione generata con affidabilità molto elevata">
            <a:extLst>
              <a:ext uri="{FF2B5EF4-FFF2-40B4-BE49-F238E27FC236}">
                <a16:creationId xmlns:a16="http://schemas.microsoft.com/office/drawing/2014/main" id="{5980D772-1D47-4521-AA7C-0C3D316C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630" y="2149121"/>
            <a:ext cx="3734843" cy="628635"/>
          </a:xfrm>
          <a:prstGeom prst="rect">
            <a:avLst/>
          </a:prstGeom>
        </p:spPr>
      </p:pic>
      <p:pic>
        <p:nvPicPr>
          <p:cNvPr id="16" name="Immagine 16" descr="Immagine che contiene oggetto, orologio&#10;&#10;Descrizione generata con affidabilità molto elevata">
            <a:extLst>
              <a:ext uri="{FF2B5EF4-FFF2-40B4-BE49-F238E27FC236}">
                <a16:creationId xmlns:a16="http://schemas.microsoft.com/office/drawing/2014/main" id="{E2DBD43A-7FB4-4DF9-9D4A-DE4D28AF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07" y="2877530"/>
            <a:ext cx="2195055" cy="69584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3F8EABC-0287-4561-88D3-A11CD2E4F71F}"/>
              </a:ext>
            </a:extLst>
          </p:cNvPr>
          <p:cNvSpPr txBox="1"/>
          <p:nvPr/>
        </p:nvSpPr>
        <p:spPr>
          <a:xfrm>
            <a:off x="6791846" y="3086230"/>
            <a:ext cx="43972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dirty="0"/>
              <a:t>TORQUE DUE TO THE CONTROL MODE</a:t>
            </a:r>
            <a:endParaRPr lang="it-IT" sz="1200" b="1" dirty="0">
              <a:cs typeface="Verdana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09AF528-D29C-4734-9DCB-FCA009F1C532}"/>
              </a:ext>
            </a:extLst>
          </p:cNvPr>
          <p:cNvSpPr txBox="1"/>
          <p:nvPr/>
        </p:nvSpPr>
        <p:spPr>
          <a:xfrm>
            <a:off x="2553220" y="3430044"/>
            <a:ext cx="4695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Set derivative and </a:t>
            </a:r>
            <a:r>
              <a:rPr lang="it-IT" dirty="0" err="1"/>
              <a:t>integral</a:t>
            </a:r>
            <a:r>
              <a:rPr lang="it-IT" dirty="0"/>
              <a:t> gain to 0</a:t>
            </a:r>
            <a:endParaRPr lang="it-IT" dirty="0">
              <a:cs typeface="Verdana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1A03731-B414-49A4-B457-C1EF550F5BCD}"/>
              </a:ext>
            </a:extLst>
          </p:cNvPr>
          <p:cNvSpPr txBox="1"/>
          <p:nvPr/>
        </p:nvSpPr>
        <p:spPr>
          <a:xfrm>
            <a:off x="2553220" y="3910208"/>
            <a:ext cx="4924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k</a:t>
            </a:r>
            <a:r>
              <a:rPr lang="it-IT" baseline="-25000" dirty="0" err="1"/>
              <a:t>p</a:t>
            </a:r>
            <a:r>
              <a:rPr lang="it-IT" dirty="0"/>
              <a:t> and </a:t>
            </a:r>
            <a:r>
              <a:rPr lang="it-IT" dirty="0" err="1">
                <a:ea typeface="+mn-lt"/>
                <a:cs typeface="+mn-lt"/>
              </a:rPr>
              <a:t>τ</a:t>
            </a:r>
            <a:r>
              <a:rPr lang="it-IT" baseline="-25000" dirty="0" err="1">
                <a:ea typeface="+mn-lt"/>
                <a:cs typeface="+mn-lt"/>
              </a:rPr>
              <a:t>max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such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that</a:t>
            </a:r>
            <a:endParaRPr lang="it-IT" dirty="0">
              <a:ea typeface="+mn-lt"/>
              <a:cs typeface="+mn-lt"/>
            </a:endParaRPr>
          </a:p>
        </p:txBody>
      </p:sp>
      <p:pic>
        <p:nvPicPr>
          <p:cNvPr id="23" name="Immagine 23">
            <a:extLst>
              <a:ext uri="{FF2B5EF4-FFF2-40B4-BE49-F238E27FC236}">
                <a16:creationId xmlns:a16="http://schemas.microsoft.com/office/drawing/2014/main" id="{0F9592D2-052B-422E-B197-26D73C46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364" y="4395331"/>
            <a:ext cx="1400175" cy="342900"/>
          </a:xfrm>
          <a:prstGeom prst="rect">
            <a:avLst/>
          </a:prstGeom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8EA186-B75D-484F-AE9E-2122A9903D62}"/>
              </a:ext>
            </a:extLst>
          </p:cNvPr>
          <p:cNvCxnSpPr/>
          <p:nvPr/>
        </p:nvCxnSpPr>
        <p:spPr>
          <a:xfrm flipH="1" flipV="1">
            <a:off x="2389861" y="3157080"/>
            <a:ext cx="2473889" cy="1043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AD39BAEB-C2C1-4668-9A7C-6C95340C2698}"/>
              </a:ext>
            </a:extLst>
          </p:cNvPr>
          <p:cNvCxnSpPr>
            <a:cxnSpLocks/>
          </p:cNvCxnSpPr>
          <p:nvPr/>
        </p:nvCxnSpPr>
        <p:spPr>
          <a:xfrm flipV="1">
            <a:off x="2379421" y="3167516"/>
            <a:ext cx="10439" cy="2317316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0D79DEE-3AC1-47B0-BD7A-00797BF61B7D}"/>
              </a:ext>
            </a:extLst>
          </p:cNvPr>
          <p:cNvSpPr txBox="1"/>
          <p:nvPr/>
        </p:nvSpPr>
        <p:spPr>
          <a:xfrm>
            <a:off x="2511467" y="4849659"/>
            <a:ext cx="4924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it-IT" dirty="0" err="1"/>
              <a:t>q</a:t>
            </a:r>
            <a:r>
              <a:rPr lang="it-IT" baseline="-25000" dirty="0" err="1"/>
              <a:t>d</a:t>
            </a:r>
            <a:r>
              <a:rPr lang="it-IT" dirty="0"/>
              <a:t>=0, so</a:t>
            </a:r>
            <a:endParaRPr lang="it-IT" dirty="0">
              <a:ea typeface="ＭＳ Ｐゴシック"/>
              <a:cs typeface="+mn-lt"/>
            </a:endParaRPr>
          </a:p>
        </p:txBody>
      </p:sp>
      <p:pic>
        <p:nvPicPr>
          <p:cNvPr id="26" name="Immagine 26" descr="Immagine che contiene oggetto, orologio, tavolo, uomo&#10;&#10;Descrizione generata con affidabilità molto elevata">
            <a:extLst>
              <a:ext uri="{FF2B5EF4-FFF2-40B4-BE49-F238E27FC236}">
                <a16:creationId xmlns:a16="http://schemas.microsoft.com/office/drawing/2014/main" id="{5DF33DFE-97FC-4E9A-AA87-48E6383FB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852" y="5214807"/>
            <a:ext cx="1219200" cy="561975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D18C53-9131-4195-9B98-4A17FB3523D5}"/>
              </a:ext>
            </a:extLst>
          </p:cNvPr>
          <p:cNvCxnSpPr/>
          <p:nvPr/>
        </p:nvCxnSpPr>
        <p:spPr>
          <a:xfrm flipV="1">
            <a:off x="2386601" y="5477397"/>
            <a:ext cx="2584537" cy="41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388592-1F75-4EB2-AD00-A8FA97E7DCE0}"/>
              </a:ext>
            </a:extLst>
          </p:cNvPr>
          <p:cNvSpPr txBox="1"/>
          <p:nvPr/>
        </p:nvSpPr>
        <p:spPr>
          <a:xfrm>
            <a:off x="6211539" y="5346332"/>
            <a:ext cx="29537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dirty="0"/>
              <a:t>SPRING DAMPED control mode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166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1" grpId="0"/>
      <p:bldP spid="22" grpId="0"/>
      <p:bldP spid="3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>
                <a:cs typeface="Verdana"/>
              </a:rPr>
              <a:t>FLEXIBLE PROBE - SETTINGS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BD380C-EBBC-4CF3-8716-18677C0AF373}"/>
              </a:ext>
            </a:extLst>
          </p:cNvPr>
          <p:cNvSpPr txBox="1"/>
          <p:nvPr/>
        </p:nvSpPr>
        <p:spPr>
          <a:xfrm>
            <a:off x="1698788" y="86220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2 </a:t>
            </a:r>
            <a:r>
              <a:rPr lang="it-IT" dirty="0" err="1"/>
              <a:t>DOFs</a:t>
            </a:r>
            <a:r>
              <a:rPr lang="it-IT" dirty="0"/>
              <a:t> case</a:t>
            </a:r>
            <a:endParaRPr lang="it-IT" dirty="0">
              <a:cs typeface="Verdana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2FA36D-03E5-4928-8B17-2380B808BD34}"/>
              </a:ext>
            </a:extLst>
          </p:cNvPr>
          <p:cNvSpPr txBox="1"/>
          <p:nvPr/>
        </p:nvSpPr>
        <p:spPr>
          <a:xfrm>
            <a:off x="7880766" y="86220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1 DOF case</a:t>
            </a:r>
            <a:endParaRPr lang="it-IT" dirty="0">
              <a:cs typeface="Verdana"/>
            </a:endParaRPr>
          </a:p>
        </p:txBody>
      </p:sp>
      <p:pic>
        <p:nvPicPr>
          <p:cNvPr id="4" name="Immagine 5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C3ED4523-88A3-4759-8C27-ECB79539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" y="1536643"/>
            <a:ext cx="5440280" cy="4015319"/>
          </a:xfrm>
          <a:prstGeom prst="rect">
            <a:avLst/>
          </a:prstGeom>
        </p:spPr>
      </p:pic>
      <p:pic>
        <p:nvPicPr>
          <p:cNvPr id="9" name="Immagine 10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8213D3A6-7E19-4E38-B238-BB696759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742" y="1536643"/>
            <a:ext cx="6573252" cy="40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650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>
                <a:ea typeface="+mn-lt"/>
                <a:cs typeface="+mn-lt"/>
              </a:rPr>
              <a:t>FLEXIBLE PROBE - SETTINGS</a:t>
            </a:r>
            <a:endParaRPr lang="it-IT" sz="3600"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DD7D96-E84F-4316-BC34-4A209CE329EE}"/>
              </a:ext>
            </a:extLst>
          </p:cNvPr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 dirty="0"/>
              <a:t>2 </a:t>
            </a:r>
            <a:r>
              <a:rPr lang="it-IT" i="1" dirty="0" err="1"/>
              <a:t>DOFs</a:t>
            </a:r>
            <a:r>
              <a:rPr lang="it-IT" i="1" dirty="0"/>
              <a:t> case​</a:t>
            </a:r>
            <a:endParaRPr lang="it-IT" i="1" dirty="0">
              <a:cs typeface="Verdana"/>
            </a:endParaRP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CC988FB5-CD30-4EA3-AB67-0AFFFF19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7819"/>
              </p:ext>
            </p:extLst>
          </p:nvPr>
        </p:nvGraphicFramePr>
        <p:xfrm>
          <a:off x="38660" y="990483"/>
          <a:ext cx="5212077" cy="10972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37359">
                  <a:extLst>
                    <a:ext uri="{9D8B030D-6E8A-4147-A177-3AD203B41FA5}">
                      <a16:colId xmlns:a16="http://schemas.microsoft.com/office/drawing/2014/main" val="37479414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202667355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14880698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41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PASSIVE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4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ACTIVE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8459"/>
                  </a:ext>
                </a:extLst>
              </a:tr>
            </a:tbl>
          </a:graphicData>
        </a:graphic>
      </p:graphicFrame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116448DE-3472-42D7-9332-ADB24467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26" y="1021220"/>
            <a:ext cx="6242755" cy="4592874"/>
          </a:xfrm>
          <a:prstGeom prst="rect">
            <a:avLst/>
          </a:prstGeom>
        </p:spPr>
      </p:pic>
      <p:pic>
        <p:nvPicPr>
          <p:cNvPr id="10" name="Immagine 10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609FE3C7-0774-4841-AAD0-343DFCDC8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32" y="2876231"/>
            <a:ext cx="4648200" cy="20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223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>
                <a:ea typeface="+mn-lt"/>
                <a:cs typeface="+mn-lt"/>
              </a:rPr>
              <a:t>FLEXIBLE PROBE - SETTINGS</a:t>
            </a:r>
            <a:endParaRPr lang="it-IT" sz="3600"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DD7D96-E84F-4316-BC34-4A209CE329EE}"/>
              </a:ext>
            </a:extLst>
          </p:cNvPr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 dirty="0"/>
              <a:t>2 </a:t>
            </a:r>
            <a:r>
              <a:rPr lang="it-IT" i="1" dirty="0" err="1"/>
              <a:t>DOFs</a:t>
            </a:r>
            <a:r>
              <a:rPr lang="it-IT" i="1" dirty="0"/>
              <a:t> case​</a:t>
            </a:r>
            <a:endParaRPr lang="it-IT" i="1" dirty="0">
              <a:cs typeface="Verdana"/>
            </a:endParaRP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CC988FB5-CD30-4EA3-AB67-0AFFFF19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652710"/>
              </p:ext>
            </p:extLst>
          </p:nvPr>
        </p:nvGraphicFramePr>
        <p:xfrm>
          <a:off x="38660" y="990483"/>
          <a:ext cx="5212077" cy="10972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37359">
                  <a:extLst>
                    <a:ext uri="{9D8B030D-6E8A-4147-A177-3AD203B41FA5}">
                      <a16:colId xmlns:a16="http://schemas.microsoft.com/office/drawing/2014/main" val="37479414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202667355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14880698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41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PASSIVE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 b="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4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ACTIVE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8459"/>
                  </a:ext>
                </a:extLst>
              </a:tr>
            </a:tbl>
          </a:graphicData>
        </a:graphic>
      </p:graphicFrame>
      <p:pic>
        <p:nvPicPr>
          <p:cNvPr id="4" name="Immagine 4" descr="Immagine che contiene edificio, pavimento&#10;&#10;Descrizione generata con affidabilità molto elevata">
            <a:extLst>
              <a:ext uri="{FF2B5EF4-FFF2-40B4-BE49-F238E27FC236}">
                <a16:creationId xmlns:a16="http://schemas.microsoft.com/office/drawing/2014/main" id="{116448DE-3472-42D7-9332-ADB24467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26" y="1016630"/>
            <a:ext cx="6242755" cy="4597361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8ABBD9BA-ABC1-4037-B950-37053C3AF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58" y="2948557"/>
            <a:ext cx="4588042" cy="15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3642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>
                <a:ea typeface="+mn-lt"/>
                <a:cs typeface="+mn-lt"/>
              </a:rPr>
              <a:t>FLEXIBLE PROBE - SETTINGS</a:t>
            </a:r>
            <a:endParaRPr lang="it-IT" sz="3600"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DD7D96-E84F-4316-BC34-4A209CE329EE}"/>
              </a:ext>
            </a:extLst>
          </p:cNvPr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 dirty="0"/>
              <a:t>2 </a:t>
            </a:r>
            <a:r>
              <a:rPr lang="it-IT" i="1" dirty="0" err="1"/>
              <a:t>DOFs</a:t>
            </a:r>
            <a:r>
              <a:rPr lang="it-IT" i="1" dirty="0"/>
              <a:t> case​</a:t>
            </a:r>
            <a:endParaRPr lang="it-IT" i="1" dirty="0">
              <a:cs typeface="Verdana"/>
            </a:endParaRP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CC988FB5-CD30-4EA3-AB67-0AFFFF19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70565"/>
              </p:ext>
            </p:extLst>
          </p:nvPr>
        </p:nvGraphicFramePr>
        <p:xfrm>
          <a:off x="38660" y="990483"/>
          <a:ext cx="5212077" cy="10972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37359">
                  <a:extLst>
                    <a:ext uri="{9D8B030D-6E8A-4147-A177-3AD203B41FA5}">
                      <a16:colId xmlns:a16="http://schemas.microsoft.com/office/drawing/2014/main" val="37479414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202667355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14880698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41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PASSIVE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4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ACTIVE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8459"/>
                  </a:ext>
                </a:extLst>
              </a:tr>
            </a:tbl>
          </a:graphicData>
        </a:graphic>
      </p:graphicFrame>
      <p:pic>
        <p:nvPicPr>
          <p:cNvPr id="4" name="Immagine 4" descr="Immagine che contiene edificio, pavimento&#10;&#10;Descrizione generata con affidabilità molto elevata">
            <a:extLst>
              <a:ext uri="{FF2B5EF4-FFF2-40B4-BE49-F238E27FC236}">
                <a16:creationId xmlns:a16="http://schemas.microsoft.com/office/drawing/2014/main" id="{116448DE-3472-42D7-9332-ADB24467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26" y="1016629"/>
            <a:ext cx="6242754" cy="4597362"/>
          </a:xfrm>
          <a:prstGeom prst="rect">
            <a:avLst/>
          </a:prstGeom>
        </p:spPr>
      </p:pic>
      <p:pic>
        <p:nvPicPr>
          <p:cNvPr id="8" name="Immagine 7" descr="Immagine che contiene fotografia, luce, traffico, via&#10;&#10;Descrizione generata automaticamente">
            <a:extLst>
              <a:ext uri="{FF2B5EF4-FFF2-40B4-BE49-F238E27FC236}">
                <a16:creationId xmlns:a16="http://schemas.microsoft.com/office/drawing/2014/main" id="{00C9DB0D-5596-4455-864C-9035B7EDD7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9" y="2431915"/>
            <a:ext cx="5135238" cy="33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674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>
                <a:ea typeface="+mn-lt"/>
                <a:cs typeface="+mn-lt"/>
              </a:rPr>
              <a:t>FLEXIBLE PROBE - SETTINGS</a:t>
            </a:r>
            <a:endParaRPr lang="it-IT" sz="3600"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DD7D96-E84F-4316-BC34-4A209CE329EE}"/>
              </a:ext>
            </a:extLst>
          </p:cNvPr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 dirty="0"/>
              <a:t>2 </a:t>
            </a:r>
            <a:r>
              <a:rPr lang="it-IT" i="1" dirty="0" err="1"/>
              <a:t>DOFs</a:t>
            </a:r>
            <a:r>
              <a:rPr lang="it-IT" i="1" dirty="0"/>
              <a:t> case​</a:t>
            </a:r>
            <a:endParaRPr lang="it-IT" i="1" dirty="0">
              <a:cs typeface="Verdana"/>
            </a:endParaRP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CC988FB5-CD30-4EA3-AB67-0AFFFF19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890693"/>
              </p:ext>
            </p:extLst>
          </p:nvPr>
        </p:nvGraphicFramePr>
        <p:xfrm>
          <a:off x="38660" y="990483"/>
          <a:ext cx="5212077" cy="10972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37359">
                  <a:extLst>
                    <a:ext uri="{9D8B030D-6E8A-4147-A177-3AD203B41FA5}">
                      <a16:colId xmlns:a16="http://schemas.microsoft.com/office/drawing/2014/main" val="37479414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202667355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14880698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41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PASSIVE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4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ACTIVE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8459"/>
                  </a:ext>
                </a:extLst>
              </a:tr>
            </a:tbl>
          </a:graphicData>
        </a:graphic>
      </p:graphicFrame>
      <p:pic>
        <p:nvPicPr>
          <p:cNvPr id="4" name="Immagine 4" descr="Immagine che contiene edificio, pavimento, bianco, inpiedi&#10;&#10;Descrizione generata con affidabilità molto elevata">
            <a:extLst>
              <a:ext uri="{FF2B5EF4-FFF2-40B4-BE49-F238E27FC236}">
                <a16:creationId xmlns:a16="http://schemas.microsoft.com/office/drawing/2014/main" id="{116448DE-3472-42D7-9332-ADB24467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26" y="1021642"/>
            <a:ext cx="6242755" cy="45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0383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>
                <a:ea typeface="+mn-lt"/>
                <a:cs typeface="+mn-lt"/>
              </a:rPr>
              <a:t>FLEXIBLE PROBE - SETTINGS</a:t>
            </a:r>
            <a:endParaRPr lang="it-IT" sz="3600"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DD7D96-E84F-4316-BC34-4A209CE329EE}"/>
              </a:ext>
            </a:extLst>
          </p:cNvPr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 dirty="0"/>
              <a:t>1 DOF case​</a:t>
            </a:r>
            <a:endParaRPr lang="it-IT" i="1" dirty="0">
              <a:cs typeface="Verdana"/>
            </a:endParaRP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CC988FB5-CD30-4EA3-AB67-0AFFFF19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252202"/>
              </p:ext>
            </p:extLst>
          </p:nvPr>
        </p:nvGraphicFramePr>
        <p:xfrm>
          <a:off x="38660" y="990482"/>
          <a:ext cx="5212077" cy="10972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37359">
                  <a:extLst>
                    <a:ext uri="{9D8B030D-6E8A-4147-A177-3AD203B41FA5}">
                      <a16:colId xmlns:a16="http://schemas.microsoft.com/office/drawing/2014/main" val="37479414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202667355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14880698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41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PASSIVE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4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ACTIVE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8459"/>
                  </a:ext>
                </a:extLst>
              </a:tr>
            </a:tbl>
          </a:graphicData>
        </a:graphic>
      </p:graphicFrame>
      <p:pic>
        <p:nvPicPr>
          <p:cNvPr id="4" name="Immagine 4" descr="Immagine che contiene edificio, pavimento, fotografia, bianco&#10;&#10;Descrizione generata con affidabilità molto elevata">
            <a:extLst>
              <a:ext uri="{FF2B5EF4-FFF2-40B4-BE49-F238E27FC236}">
                <a16:creationId xmlns:a16="http://schemas.microsoft.com/office/drawing/2014/main" id="{116448DE-3472-42D7-9332-ADB24467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352" y="1020035"/>
            <a:ext cx="6242755" cy="45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2015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17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>
                <a:ea typeface="+mn-lt"/>
                <a:cs typeface="+mn-lt"/>
              </a:rPr>
              <a:t>FLEXIBLE PROBE - SETTINGS</a:t>
            </a:r>
            <a:endParaRPr lang="it-IT" sz="3600"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DD7D96-E84F-4316-BC34-4A209CE329EE}"/>
              </a:ext>
            </a:extLst>
          </p:cNvPr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 dirty="0"/>
              <a:t>1 DOF case​</a:t>
            </a:r>
            <a:endParaRPr lang="it-IT" i="1" dirty="0">
              <a:cs typeface="Verdana"/>
            </a:endParaRP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CC988FB5-CD30-4EA3-AB67-0AFFFF19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466822"/>
              </p:ext>
            </p:extLst>
          </p:nvPr>
        </p:nvGraphicFramePr>
        <p:xfrm>
          <a:off x="38660" y="990482"/>
          <a:ext cx="5212077" cy="10972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37359">
                  <a:extLst>
                    <a:ext uri="{9D8B030D-6E8A-4147-A177-3AD203B41FA5}">
                      <a16:colId xmlns:a16="http://schemas.microsoft.com/office/drawing/2014/main" val="37479414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202667355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14880698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41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PASSIVE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4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ACTIVE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8459"/>
                  </a:ext>
                </a:extLst>
              </a:tr>
            </a:tbl>
          </a:graphicData>
        </a:graphic>
      </p:graphicFrame>
      <p:pic>
        <p:nvPicPr>
          <p:cNvPr id="4" name="Immagine 4" descr="Immagine che contiene edificio, pavimento, fotografia, bianco&#10;&#10;Descrizione generata con affidabilità molto elevata">
            <a:extLst>
              <a:ext uri="{FF2B5EF4-FFF2-40B4-BE49-F238E27FC236}">
                <a16:creationId xmlns:a16="http://schemas.microsoft.com/office/drawing/2014/main" id="{116448DE-3472-42D7-9332-ADB24467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250" y="1018783"/>
            <a:ext cx="6242755" cy="459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3680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>
                <a:ea typeface="+mn-lt"/>
                <a:cs typeface="+mn-lt"/>
              </a:rPr>
              <a:t>FLEXIBLE PROBE - SETTINGS</a:t>
            </a:r>
            <a:endParaRPr lang="it-IT" sz="3600"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DD7D96-E84F-4316-BC34-4A209CE329EE}"/>
              </a:ext>
            </a:extLst>
          </p:cNvPr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 dirty="0"/>
              <a:t>1 DOF case​</a:t>
            </a:r>
            <a:endParaRPr lang="it-IT" i="1" dirty="0">
              <a:cs typeface="Verdana"/>
            </a:endParaRP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CC988FB5-CD30-4EA3-AB67-0AFFFF19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635"/>
              </p:ext>
            </p:extLst>
          </p:nvPr>
        </p:nvGraphicFramePr>
        <p:xfrm>
          <a:off x="38660" y="990482"/>
          <a:ext cx="5212077" cy="10972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37359">
                  <a:extLst>
                    <a:ext uri="{9D8B030D-6E8A-4147-A177-3AD203B41FA5}">
                      <a16:colId xmlns:a16="http://schemas.microsoft.com/office/drawing/2014/main" val="37479414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202667355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14880698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41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PASSIVE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4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ACTIVE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8459"/>
                  </a:ext>
                </a:extLst>
              </a:tr>
            </a:tbl>
          </a:graphicData>
        </a:graphic>
      </p:graphicFrame>
      <p:pic>
        <p:nvPicPr>
          <p:cNvPr id="4" name="Immagine 4" descr="Immagine che contiene edificio, pavimento, fotografia, bianco&#10;&#10;Descrizione generata con affidabilità molto elevata">
            <a:extLst>
              <a:ext uri="{FF2B5EF4-FFF2-40B4-BE49-F238E27FC236}">
                <a16:creationId xmlns:a16="http://schemas.microsoft.com/office/drawing/2014/main" id="{116448DE-3472-42D7-9332-ADB24467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352" y="1020035"/>
            <a:ext cx="6242755" cy="45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36057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19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>
                <a:ea typeface="+mn-lt"/>
                <a:cs typeface="+mn-lt"/>
              </a:rPr>
              <a:t>FLEXIBLE PROBE - SETTINGS</a:t>
            </a:r>
            <a:endParaRPr lang="it-IT" sz="3600"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DD7D96-E84F-4316-BC34-4A209CE329EE}"/>
              </a:ext>
            </a:extLst>
          </p:cNvPr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 dirty="0"/>
              <a:t>1 DOF case​</a:t>
            </a:r>
            <a:endParaRPr lang="it-IT" i="1" dirty="0">
              <a:cs typeface="Verdana"/>
            </a:endParaRP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CC988FB5-CD30-4EA3-AB67-0AFFFF19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672669"/>
              </p:ext>
            </p:extLst>
          </p:nvPr>
        </p:nvGraphicFramePr>
        <p:xfrm>
          <a:off x="38660" y="990482"/>
          <a:ext cx="5212077" cy="10972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37359">
                  <a:extLst>
                    <a:ext uri="{9D8B030D-6E8A-4147-A177-3AD203B41FA5}">
                      <a16:colId xmlns:a16="http://schemas.microsoft.com/office/drawing/2014/main" val="37479414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2026673554"/>
                    </a:ext>
                  </a:extLst>
                </a:gridCol>
                <a:gridCol w="1737359">
                  <a:extLst>
                    <a:ext uri="{9D8B030D-6E8A-4147-A177-3AD203B41FA5}">
                      <a16:colId xmlns:a16="http://schemas.microsoft.com/office/drawing/2014/main" val="148806986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GRAVITY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41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PASSIVE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4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400" b="0" dirty="0"/>
                        <a:t>ACTIVE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8459"/>
                  </a:ext>
                </a:extLst>
              </a:tr>
            </a:tbl>
          </a:graphicData>
        </a:graphic>
      </p:graphicFrame>
      <p:pic>
        <p:nvPicPr>
          <p:cNvPr id="4" name="Immagine 4" descr="Immagine che contiene edificio, pavimento, fotografia, bianco&#10;&#10;Descrizione generata con affidabilità molto elevata">
            <a:extLst>
              <a:ext uri="{FF2B5EF4-FFF2-40B4-BE49-F238E27FC236}">
                <a16:creationId xmlns:a16="http://schemas.microsoft.com/office/drawing/2014/main" id="{116448DE-3472-42D7-9332-ADB24467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352" y="1020035"/>
            <a:ext cx="6242755" cy="45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86639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ROBOTIC SURGERY, A NEW ERA...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8" descr="Immagine che contiene giocattolo, interni, lavello, specchio&#10;&#10;Descrizione generata con affidabilità molto elevata">
            <a:extLst>
              <a:ext uri="{FF2B5EF4-FFF2-40B4-BE49-F238E27FC236}">
                <a16:creationId xmlns:a16="http://schemas.microsoft.com/office/drawing/2014/main" id="{51556A9A-500D-4C29-92CC-F4E0C127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757" y="1365815"/>
            <a:ext cx="3682652" cy="2028257"/>
          </a:xfrm>
          <a:prstGeom prst="rect">
            <a:avLst/>
          </a:prstGeom>
        </p:spPr>
      </p:pic>
      <p:pic>
        <p:nvPicPr>
          <p:cNvPr id="10" name="Immagine 10" descr="Immagine che contiene interni, scrivania, computer, sedendo&#10;&#10;Descrizione generata con affidabilità molto elevata">
            <a:extLst>
              <a:ext uri="{FF2B5EF4-FFF2-40B4-BE49-F238E27FC236}">
                <a16:creationId xmlns:a16="http://schemas.microsoft.com/office/drawing/2014/main" id="{6D9257DF-744E-4543-B0E7-7509A298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770" y="874451"/>
            <a:ext cx="3473885" cy="2332495"/>
          </a:xfrm>
          <a:prstGeom prst="rect">
            <a:avLst/>
          </a:prstGeom>
        </p:spPr>
      </p:pic>
      <p:pic>
        <p:nvPicPr>
          <p:cNvPr id="12" name="Immagine 12" descr="Immagine che contiene interni, tavolo, specchio, lavello&#10;&#10;Descrizione generata con affidabilità molto elevata">
            <a:extLst>
              <a:ext uri="{FF2B5EF4-FFF2-40B4-BE49-F238E27FC236}">
                <a16:creationId xmlns:a16="http://schemas.microsoft.com/office/drawing/2014/main" id="{1AC19340-B94F-4E3D-AD14-FF38026DC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25" y="3494573"/>
            <a:ext cx="3682650" cy="239493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45ADC1-85D0-4005-9AB0-40F032774CA2}"/>
              </a:ext>
            </a:extLst>
          </p:cNvPr>
          <p:cNvSpPr txBox="1"/>
          <p:nvPr/>
        </p:nvSpPr>
        <p:spPr>
          <a:xfrm>
            <a:off x="152400" y="1926921"/>
            <a:ext cx="4235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 err="1">
                <a:cs typeface="Verdana"/>
              </a:rPr>
              <a:t>Enhanced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dexterity</a:t>
            </a:r>
            <a:r>
              <a:rPr lang="it-IT" dirty="0">
                <a:cs typeface="Verdana"/>
              </a:rPr>
              <a:t>.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B4A906-30C5-44A2-9309-D87DD19103AE}"/>
              </a:ext>
            </a:extLst>
          </p:cNvPr>
          <p:cNvSpPr txBox="1"/>
          <p:nvPr/>
        </p:nvSpPr>
        <p:spPr>
          <a:xfrm>
            <a:off x="152400" y="2638925"/>
            <a:ext cx="3033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Increased accuracy.</a:t>
            </a:r>
            <a:endParaRPr lang="it-IT">
              <a:cs typeface="Verdana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CE0E76-9EDC-4CB9-B389-F302F106C383}"/>
              </a:ext>
            </a:extLst>
          </p:cNvPr>
          <p:cNvSpPr txBox="1"/>
          <p:nvPr/>
        </p:nvSpPr>
        <p:spPr>
          <a:xfrm>
            <a:off x="154907" y="3353302"/>
            <a:ext cx="4307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Lower chance of complications.</a:t>
            </a:r>
            <a:endParaRPr lang="it-IT">
              <a:cs typeface="Verdana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6690A9-6979-4DE9-AC35-18B10B8582B4}"/>
              </a:ext>
            </a:extLst>
          </p:cNvPr>
          <p:cNvSpPr txBox="1"/>
          <p:nvPr/>
        </p:nvSpPr>
        <p:spPr>
          <a:xfrm>
            <a:off x="157413" y="40676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 err="1"/>
              <a:t>Easier</a:t>
            </a:r>
            <a:r>
              <a:rPr lang="it-IT" dirty="0"/>
              <a:t> recovery.</a:t>
            </a:r>
            <a:endParaRPr lang="it-IT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77270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20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FLEXIBLE PROBE - EXPERIMENTS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835E716-08E6-45FB-A58C-C0618FB5AEFC}"/>
              </a:ext>
            </a:extLst>
          </p:cNvPr>
          <p:cNvSpPr txBox="1"/>
          <p:nvPr/>
        </p:nvSpPr>
        <p:spPr>
          <a:xfrm>
            <a:off x="262403" y="8671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i="1" dirty="0"/>
              <a:t>Model </a:t>
            </a:r>
            <a:r>
              <a:rPr lang="it-IT" b="1" i="1" dirty="0" err="1"/>
              <a:t>validation</a:t>
            </a:r>
            <a:endParaRPr lang="it-IT" b="1" i="1" dirty="0" err="1">
              <a:cs typeface="Verdana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6430FF-8CA5-4315-908C-B26FFE313A75}"/>
              </a:ext>
            </a:extLst>
          </p:cNvPr>
          <p:cNvSpPr txBox="1"/>
          <p:nvPr/>
        </p:nvSpPr>
        <p:spPr>
          <a:xfrm>
            <a:off x="265196" y="1428249"/>
            <a:ext cx="336483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it-IT" dirty="0">
                <a:cs typeface="Verdana"/>
              </a:rPr>
              <a:t>Spring </a:t>
            </a:r>
            <a:r>
              <a:rPr lang="it-IT" dirty="0" err="1">
                <a:cs typeface="Verdana"/>
              </a:rPr>
              <a:t>Damper</a:t>
            </a:r>
            <a:r>
              <a:rPr lang="it-IT" dirty="0">
                <a:cs typeface="Verdana"/>
              </a:rPr>
              <a:t> mode</a:t>
            </a:r>
          </a:p>
          <a:p>
            <a:pPr marL="342900" indent="-342900">
              <a:buAutoNum type="arabicPeriod"/>
            </a:pPr>
            <a:endParaRPr lang="it-IT" dirty="0">
              <a:cs typeface="Verdana"/>
            </a:endParaRPr>
          </a:p>
          <a:p>
            <a:pPr marL="342900" indent="-342900">
              <a:buAutoNum type="arabicPeriod"/>
            </a:pPr>
            <a:endParaRPr lang="it-IT" dirty="0">
              <a:cs typeface="Verdana"/>
            </a:endParaRPr>
          </a:p>
          <a:p>
            <a:pPr marL="342900" indent="-342900">
              <a:buAutoNum type="arabicPeriod"/>
            </a:pPr>
            <a:endParaRPr lang="it-IT" dirty="0">
              <a:cs typeface="Verdana"/>
            </a:endParaRPr>
          </a:p>
          <a:p>
            <a:pPr marL="342900" indent="-342900">
              <a:buAutoNum type="arabicPeriod"/>
            </a:pPr>
            <a:r>
              <a:rPr lang="it-IT" dirty="0">
                <a:cs typeface="Verdana"/>
              </a:rPr>
              <a:t>Force </a:t>
            </a:r>
            <a:r>
              <a:rPr lang="it-IT" dirty="0" err="1">
                <a:cs typeface="Verdana"/>
              </a:rPr>
              <a:t>sensor</a:t>
            </a:r>
            <a:endParaRPr lang="it-IT" dirty="0">
              <a:cs typeface="Verdana"/>
            </a:endParaRPr>
          </a:p>
          <a:p>
            <a:pPr marL="342900" indent="-342900">
              <a:buAutoNum type="arabicPeriod"/>
            </a:pPr>
            <a:endParaRPr lang="it-IT" dirty="0">
              <a:cs typeface="Verdana"/>
            </a:endParaRPr>
          </a:p>
          <a:p>
            <a:pPr marL="342900" indent="-342900">
              <a:buAutoNum type="arabicPeriod"/>
            </a:pPr>
            <a:endParaRPr lang="it-IT" dirty="0">
              <a:cs typeface="Verdana"/>
            </a:endParaRPr>
          </a:p>
          <a:p>
            <a:pPr marL="342900" indent="-342900">
              <a:buAutoNum type="arabicPeriod"/>
            </a:pPr>
            <a:endParaRPr lang="it-IT" dirty="0">
              <a:cs typeface="Verdana"/>
            </a:endParaRPr>
          </a:p>
          <a:p>
            <a:pPr marL="342900" indent="-342900">
              <a:buAutoNum type="arabicPeriod"/>
            </a:pPr>
            <a:r>
              <a:rPr lang="it-IT" dirty="0">
                <a:cs typeface="Verdana"/>
              </a:rPr>
              <a:t>Three </a:t>
            </a:r>
            <a:r>
              <a:rPr lang="it-IT" dirty="0" err="1">
                <a:cs typeface="Verdana"/>
              </a:rPr>
              <a:t>experiments</a:t>
            </a:r>
            <a:r>
              <a:rPr lang="it-IT" dirty="0">
                <a:cs typeface="Verdana"/>
              </a:rPr>
              <a:t>:</a:t>
            </a:r>
          </a:p>
        </p:txBody>
      </p:sp>
      <p:pic>
        <p:nvPicPr>
          <p:cNvPr id="5" name="Immagine 5" descr="Immagine che contiene uomo, asse, marciapiede, giovane&#10;&#10;Descrizione generata con affidabilità molto elevata">
            <a:extLst>
              <a:ext uri="{FF2B5EF4-FFF2-40B4-BE49-F238E27FC236}">
                <a16:creationId xmlns:a16="http://schemas.microsoft.com/office/drawing/2014/main" id="{98A15946-490C-4729-B9A2-89467153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95" y="868524"/>
            <a:ext cx="7305173" cy="421858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633381-234E-4782-B66B-5A4C0E373E25}"/>
              </a:ext>
            </a:extLst>
          </p:cNvPr>
          <p:cNvSpPr txBox="1"/>
          <p:nvPr/>
        </p:nvSpPr>
        <p:spPr>
          <a:xfrm>
            <a:off x="623637" y="4142874"/>
            <a:ext cx="303396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lphaLcParenR"/>
            </a:pPr>
            <a:r>
              <a:rPr lang="it-IT" sz="1200" dirty="0">
                <a:ea typeface="Verdana"/>
                <a:cs typeface="Verdana"/>
              </a:rPr>
              <a:t>Single force </a:t>
            </a:r>
            <a:r>
              <a:rPr lang="it-IT" sz="1200" dirty="0" err="1">
                <a:ea typeface="Verdana"/>
                <a:cs typeface="Verdana"/>
              </a:rPr>
              <a:t>at</a:t>
            </a:r>
            <a:r>
              <a:rPr lang="it-IT" sz="1200" dirty="0">
                <a:ea typeface="Verdana"/>
                <a:cs typeface="Verdana"/>
              </a:rPr>
              <a:t> the </a:t>
            </a:r>
            <a:r>
              <a:rPr lang="it-IT" sz="1200" dirty="0" err="1">
                <a:ea typeface="Verdana"/>
                <a:cs typeface="Verdana"/>
              </a:rPr>
              <a:t>tip</a:t>
            </a:r>
            <a:endParaRPr lang="it-IT" sz="1200" dirty="0">
              <a:ea typeface="Verdana"/>
              <a:cs typeface="Verdana"/>
            </a:endParaRPr>
          </a:p>
          <a:p>
            <a:pPr marL="342900" indent="-342900">
              <a:buAutoNum type="alphaLcParenR"/>
            </a:pPr>
            <a:endParaRPr lang="it-IT" sz="1200" dirty="0">
              <a:ea typeface="Verdana"/>
              <a:cs typeface="Verdana"/>
            </a:endParaRPr>
          </a:p>
          <a:p>
            <a:pPr marL="342900" indent="-342900">
              <a:buAutoNum type="alphaLcParenR"/>
            </a:pPr>
            <a:endParaRPr lang="it-IT" sz="1200" dirty="0">
              <a:ea typeface="Verdana"/>
              <a:cs typeface="Verdana"/>
            </a:endParaRPr>
          </a:p>
          <a:p>
            <a:pPr marL="342900" indent="-342900">
              <a:buAutoNum type="alphaLcParenR"/>
            </a:pPr>
            <a:r>
              <a:rPr lang="it-IT" sz="1200" dirty="0">
                <a:ea typeface="Verdana"/>
                <a:cs typeface="Verdana"/>
              </a:rPr>
              <a:t>Three </a:t>
            </a:r>
            <a:r>
              <a:rPr lang="it-IT" sz="1200" dirty="0" err="1">
                <a:ea typeface="Verdana"/>
                <a:cs typeface="Verdana"/>
              </a:rPr>
              <a:t>forces</a:t>
            </a:r>
            <a:r>
              <a:rPr lang="it-IT" sz="1200" dirty="0">
                <a:ea typeface="Verdana"/>
                <a:cs typeface="Verdana"/>
              </a:rPr>
              <a:t> </a:t>
            </a:r>
            <a:r>
              <a:rPr lang="it-IT" sz="1200" dirty="0" err="1">
                <a:ea typeface="Verdana"/>
                <a:cs typeface="Verdana"/>
              </a:rPr>
              <a:t>along</a:t>
            </a:r>
            <a:r>
              <a:rPr lang="it-IT" sz="1200" dirty="0">
                <a:ea typeface="Verdana"/>
                <a:cs typeface="Verdana"/>
              </a:rPr>
              <a:t> the </a:t>
            </a:r>
            <a:r>
              <a:rPr lang="it-IT" sz="1200" dirty="0" err="1">
                <a:ea typeface="Verdana"/>
                <a:cs typeface="Verdana"/>
              </a:rPr>
              <a:t>structure</a:t>
            </a:r>
          </a:p>
          <a:p>
            <a:pPr marL="342900" indent="-342900">
              <a:buAutoNum type="alphaLcParenR"/>
            </a:pPr>
            <a:endParaRPr lang="it-IT" sz="1200" dirty="0">
              <a:ea typeface="Verdana"/>
              <a:cs typeface="Verdana"/>
            </a:endParaRPr>
          </a:p>
          <a:p>
            <a:pPr marL="342900" indent="-342900">
              <a:buAutoNum type="alphaLcParenR"/>
            </a:pPr>
            <a:endParaRPr lang="it-IT" sz="1200" dirty="0">
              <a:ea typeface="Verdana"/>
              <a:cs typeface="Verdana"/>
            </a:endParaRPr>
          </a:p>
          <a:p>
            <a:pPr marL="342900" indent="-342900">
              <a:buAutoNum type="alphaLcParenR"/>
            </a:pPr>
            <a:r>
              <a:rPr lang="it-IT" sz="1200" dirty="0">
                <a:ea typeface="Verdana"/>
                <a:cs typeface="Verdana"/>
              </a:rPr>
              <a:t>Six </a:t>
            </a:r>
            <a:r>
              <a:rPr lang="it-IT" sz="1200" dirty="0" err="1">
                <a:ea typeface="Verdana"/>
                <a:cs typeface="Verdana"/>
              </a:rPr>
              <a:t>forces</a:t>
            </a:r>
            <a:r>
              <a:rPr lang="it-IT" sz="1200" dirty="0">
                <a:ea typeface="Verdana"/>
                <a:cs typeface="Verdana"/>
              </a:rPr>
              <a:t> </a:t>
            </a:r>
            <a:r>
              <a:rPr lang="it-IT" sz="1200" dirty="0" err="1">
                <a:ea typeface="Verdana"/>
                <a:cs typeface="Verdana"/>
              </a:rPr>
              <a:t>along</a:t>
            </a:r>
            <a:r>
              <a:rPr lang="it-IT" sz="1200" dirty="0">
                <a:ea typeface="Verdana"/>
                <a:cs typeface="Verdana"/>
              </a:rPr>
              <a:t> the </a:t>
            </a:r>
            <a:r>
              <a:rPr lang="it-IT" sz="1200" dirty="0" err="1">
                <a:ea typeface="Verdana"/>
                <a:cs typeface="Verdana"/>
              </a:rPr>
              <a:t>structure</a:t>
            </a:r>
          </a:p>
          <a:p>
            <a:pPr marL="342900" indent="-342900">
              <a:buAutoNum type="alphaLcParenR"/>
            </a:pPr>
            <a:endParaRPr lang="it-IT" sz="12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364982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21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EXPERIMENT STEPS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F5A689A-5F1B-4A6F-9917-8897C93DC174}"/>
              </a:ext>
            </a:extLst>
          </p:cNvPr>
          <p:cNvSpPr txBox="1"/>
          <p:nvPr/>
        </p:nvSpPr>
        <p:spPr>
          <a:xfrm>
            <a:off x="1566111" y="894347"/>
            <a:ext cx="986188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lphaLcParenR"/>
            </a:pPr>
            <a:r>
              <a:rPr lang="it-IT" dirty="0" err="1">
                <a:ea typeface="+mn-lt"/>
                <a:cs typeface="+mn-lt"/>
              </a:rPr>
              <a:t>Apply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forces</a:t>
            </a:r>
            <a:r>
              <a:rPr lang="it-IT" dirty="0">
                <a:ea typeface="+mn-lt"/>
                <a:cs typeface="+mn-lt"/>
              </a:rPr>
              <a:t> on some links;</a:t>
            </a:r>
            <a:endParaRPr lang="en-US" dirty="0">
              <a:ea typeface="+mn-lt"/>
              <a:cs typeface="+mn-lt"/>
            </a:endParaRPr>
          </a:p>
          <a:p>
            <a:pPr marL="342900" indent="-342900" algn="ctr">
              <a:buAutoNum type="alphaLcParenR"/>
            </a:pPr>
            <a:endParaRPr lang="it-IT" dirty="0">
              <a:ea typeface="+mn-lt"/>
              <a:cs typeface="+mn-lt"/>
            </a:endParaRPr>
          </a:p>
          <a:p>
            <a:pPr marL="342900" indent="-342900" algn="ctr">
              <a:buAutoNum type="alphaLcParenR"/>
            </a:pPr>
            <a:r>
              <a:rPr lang="it-IT" dirty="0" err="1">
                <a:ea typeface="+mn-lt"/>
                <a:cs typeface="+mn-lt"/>
              </a:rPr>
              <a:t>collect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each</a:t>
            </a:r>
            <a:r>
              <a:rPr lang="it-IT" dirty="0">
                <a:ea typeface="+mn-lt"/>
                <a:cs typeface="+mn-lt"/>
              </a:rPr>
              <a:t> instant </a:t>
            </a:r>
            <a:r>
              <a:rPr lang="it-IT" b="1" dirty="0">
                <a:ea typeface="+mn-lt"/>
                <a:cs typeface="+mn-lt"/>
              </a:rPr>
              <a:t>torque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b="1" dirty="0">
                <a:ea typeface="+mn-lt"/>
                <a:cs typeface="+mn-lt"/>
              </a:rPr>
              <a:t>joints </a:t>
            </a:r>
            <a:r>
              <a:rPr lang="it-IT" dirty="0">
                <a:ea typeface="+mn-lt"/>
                <a:cs typeface="+mn-lt"/>
              </a:rPr>
              <a:t>and </a:t>
            </a:r>
            <a:r>
              <a:rPr lang="it-IT" b="1" dirty="0">
                <a:ea typeface="+mn-lt"/>
                <a:cs typeface="+mn-lt"/>
              </a:rPr>
              <a:t>force </a:t>
            </a:r>
            <a:r>
              <a:rPr lang="it-IT" dirty="0" err="1">
                <a:ea typeface="+mn-lt"/>
                <a:cs typeface="+mn-lt"/>
              </a:rPr>
              <a:t>measurements</a:t>
            </a:r>
            <a:r>
              <a:rPr lang="it-IT" dirty="0">
                <a:ea typeface="+mn-lt"/>
                <a:cs typeface="+mn-lt"/>
              </a:rPr>
              <a:t>;</a:t>
            </a:r>
            <a:endParaRPr lang="en-US" dirty="0">
              <a:ea typeface="+mn-lt"/>
              <a:cs typeface="+mn-lt"/>
            </a:endParaRPr>
          </a:p>
          <a:p>
            <a:pPr marL="342900" indent="-342900" algn="ctr">
              <a:buAutoNum type="alphaLcParenR"/>
            </a:pPr>
            <a:endParaRPr lang="it-IT" dirty="0">
              <a:ea typeface="+mn-lt"/>
              <a:cs typeface="+mn-lt"/>
            </a:endParaRPr>
          </a:p>
          <a:p>
            <a:pPr marL="342900" indent="-342900" algn="ctr">
              <a:buAutoNum type="alphaLcParenR"/>
            </a:pPr>
            <a:r>
              <a:rPr lang="it-IT" dirty="0">
                <a:ea typeface="+mn-lt"/>
                <a:cs typeface="+mn-lt"/>
              </a:rPr>
              <a:t>pass the </a:t>
            </a:r>
            <a:r>
              <a:rPr lang="it-IT" dirty="0" err="1">
                <a:ea typeface="+mn-lt"/>
                <a:cs typeface="+mn-lt"/>
              </a:rPr>
              <a:t>measurements</a:t>
            </a:r>
            <a:r>
              <a:rPr lang="it-IT" dirty="0">
                <a:ea typeface="+mn-lt"/>
                <a:cs typeface="+mn-lt"/>
              </a:rPr>
              <a:t> to </a:t>
            </a:r>
            <a:r>
              <a:rPr lang="it-IT" dirty="0" err="1">
                <a:ea typeface="+mn-lt"/>
                <a:cs typeface="+mn-lt"/>
              </a:rPr>
              <a:t>Matlab</a:t>
            </a:r>
            <a:r>
              <a:rPr lang="it-IT" dirty="0">
                <a:ea typeface="+mn-lt"/>
                <a:cs typeface="+mn-lt"/>
              </a:rPr>
              <a:t>;</a:t>
            </a:r>
          </a:p>
          <a:p>
            <a:pPr marL="342900" indent="-342900" algn="ctr">
              <a:buAutoNum type="alphaLcParenR"/>
            </a:pPr>
            <a:endParaRPr lang="it-IT" dirty="0">
              <a:ea typeface="+mn-lt"/>
              <a:cs typeface="+mn-lt"/>
            </a:endParaRPr>
          </a:p>
          <a:p>
            <a:pPr marL="342900" indent="-342900" algn="ctr">
              <a:buAutoNum type="alphaLcParenR"/>
            </a:pPr>
            <a:r>
              <a:rPr lang="it-IT" dirty="0">
                <a:ea typeface="+mn-lt"/>
                <a:cs typeface="+mn-lt"/>
              </a:rPr>
              <a:t>compute the </a:t>
            </a:r>
            <a:r>
              <a:rPr lang="it-IT" dirty="0" err="1">
                <a:ea typeface="+mn-lt"/>
                <a:cs typeface="+mn-lt"/>
              </a:rPr>
              <a:t>contact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Jacobian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each</a:t>
            </a:r>
            <a:r>
              <a:rPr lang="it-IT" dirty="0">
                <a:ea typeface="+mn-lt"/>
                <a:cs typeface="+mn-lt"/>
              </a:rPr>
              <a:t> instant;</a:t>
            </a:r>
          </a:p>
          <a:p>
            <a:pPr marL="342900" indent="-342900" algn="ctr">
              <a:buAutoNum type="alphaLcParenR"/>
            </a:pPr>
            <a:endParaRPr lang="it-IT" dirty="0">
              <a:ea typeface="+mn-lt"/>
              <a:cs typeface="+mn-lt"/>
            </a:endParaRPr>
          </a:p>
          <a:p>
            <a:pPr marL="342900" indent="-342900" algn="ctr">
              <a:buAutoNum type="alphaLcParenR"/>
            </a:pPr>
            <a:r>
              <a:rPr lang="it-IT" dirty="0">
                <a:ea typeface="+mn-lt"/>
                <a:cs typeface="+mn-lt"/>
              </a:rPr>
              <a:t>filter joint and torque </a:t>
            </a:r>
            <a:r>
              <a:rPr lang="it-IT" dirty="0" err="1">
                <a:ea typeface="+mn-lt"/>
                <a:cs typeface="+mn-lt"/>
              </a:rPr>
              <a:t>measurements</a:t>
            </a:r>
            <a:r>
              <a:rPr lang="it-IT" dirty="0">
                <a:ea typeface="+mn-lt"/>
                <a:cs typeface="+mn-lt"/>
              </a:rPr>
              <a:t>;</a:t>
            </a:r>
            <a:endParaRPr lang="en-US" dirty="0" err="1">
              <a:ea typeface="+mn-lt"/>
              <a:cs typeface="+mn-lt"/>
            </a:endParaRPr>
          </a:p>
          <a:p>
            <a:pPr marL="342900" indent="-342900" algn="ctr">
              <a:buAutoNum type="alphaLcParenR"/>
            </a:pPr>
            <a:endParaRPr lang="it-IT" dirty="0">
              <a:ea typeface="+mn-lt"/>
              <a:cs typeface="+mn-lt"/>
            </a:endParaRPr>
          </a:p>
          <a:p>
            <a:pPr marL="342900" indent="-342900" algn="ctr">
              <a:buAutoNum type="alphaLcParenR"/>
            </a:pPr>
            <a:r>
              <a:rPr lang="it-IT" dirty="0">
                <a:ea typeface="+mn-lt"/>
                <a:cs typeface="+mn-lt"/>
              </a:rPr>
              <a:t>estimate </a:t>
            </a:r>
            <a:r>
              <a:rPr lang="it-IT" dirty="0" err="1">
                <a:ea typeface="+mn-lt"/>
                <a:cs typeface="+mn-lt"/>
              </a:rPr>
              <a:t>forces</a:t>
            </a:r>
            <a:r>
              <a:rPr lang="it-IT" dirty="0">
                <a:ea typeface="+mn-lt"/>
                <a:cs typeface="+mn-lt"/>
              </a:rPr>
              <a:t>;</a:t>
            </a:r>
          </a:p>
          <a:p>
            <a:pPr marL="342900" indent="-342900" algn="ctr">
              <a:buAutoNum type="alphaLcParenR"/>
            </a:pPr>
            <a:endParaRPr lang="it-IT" dirty="0">
              <a:ea typeface="+mn-lt"/>
              <a:cs typeface="+mn-lt"/>
            </a:endParaRPr>
          </a:p>
          <a:p>
            <a:pPr marL="342900" indent="-342900" algn="ctr">
              <a:buAutoNum type="alphaLcParenR"/>
            </a:pPr>
            <a:r>
              <a:rPr lang="it-IT" dirty="0" err="1">
                <a:ea typeface="+mn-lt"/>
                <a:cs typeface="+mn-lt"/>
              </a:rPr>
              <a:t>smooth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estimated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forces</a:t>
            </a:r>
            <a:r>
              <a:rPr lang="it-IT" dirty="0">
                <a:ea typeface="+mn-lt"/>
                <a:cs typeface="+mn-lt"/>
              </a:rPr>
              <a:t>;</a:t>
            </a:r>
          </a:p>
          <a:p>
            <a:pPr>
              <a:buAutoNum type="alphaLcParenR"/>
            </a:pPr>
            <a:endParaRPr lang="it-I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3318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22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EXPERIMENT 1 - SINGLE FORCE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B7611A-C9AB-4D94-96AA-37ECF6B6D5BA}"/>
              </a:ext>
            </a:extLst>
          </p:cNvPr>
          <p:cNvSpPr txBox="1"/>
          <p:nvPr/>
        </p:nvSpPr>
        <p:spPr>
          <a:xfrm>
            <a:off x="-1" y="867439"/>
            <a:ext cx="581125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i="1" dirty="0"/>
              <a:t>Constant force </a:t>
            </a:r>
            <a:r>
              <a:rPr lang="it-IT" sz="1600" i="1" dirty="0" err="1"/>
              <a:t>produces</a:t>
            </a:r>
            <a:r>
              <a:rPr lang="it-IT" sz="1600" i="1" dirty="0"/>
              <a:t> </a:t>
            </a:r>
            <a:r>
              <a:rPr lang="it-IT" sz="1600" i="1" dirty="0" err="1"/>
              <a:t>wrong</a:t>
            </a:r>
            <a:r>
              <a:rPr lang="it-IT" sz="1600" i="1" dirty="0"/>
              <a:t> </a:t>
            </a:r>
            <a:r>
              <a:rPr lang="it-IT" sz="1600" i="1" dirty="0" err="1"/>
              <a:t>behaviour</a:t>
            </a:r>
            <a:r>
              <a:rPr lang="it-IT" sz="1600" i="1" dirty="0"/>
              <a:t>.</a:t>
            </a:r>
            <a:endParaRPr lang="it-IT" sz="1600" i="1" dirty="0">
              <a:cs typeface="Verdana"/>
            </a:endParaRPr>
          </a:p>
          <a:p>
            <a:endParaRPr lang="it-IT" sz="1600" i="1" dirty="0">
              <a:cs typeface="Verdana"/>
            </a:endParaRPr>
          </a:p>
          <a:p>
            <a:endParaRPr lang="it-IT" sz="1600" i="1" dirty="0">
              <a:cs typeface="Verdana"/>
            </a:endParaRPr>
          </a:p>
          <a:p>
            <a:r>
              <a:rPr lang="it-IT" sz="1600" i="1" dirty="0">
                <a:cs typeface="Verdana"/>
              </a:rPr>
              <a:t>Use of a </a:t>
            </a:r>
            <a:r>
              <a:rPr lang="it-IT" sz="1600" i="1" dirty="0" err="1">
                <a:cs typeface="Verdana"/>
              </a:rPr>
              <a:t>linearly</a:t>
            </a:r>
            <a:r>
              <a:rPr lang="it-IT" sz="1600" i="1" dirty="0">
                <a:cs typeface="Verdana"/>
              </a:rPr>
              <a:t> </a:t>
            </a:r>
            <a:r>
              <a:rPr lang="it-IT" sz="1600" i="1" dirty="0" err="1">
                <a:cs typeface="Verdana"/>
              </a:rPr>
              <a:t>increasing</a:t>
            </a:r>
            <a:r>
              <a:rPr lang="it-IT" sz="1600" i="1" dirty="0">
                <a:cs typeface="Verdana"/>
              </a:rPr>
              <a:t> and </a:t>
            </a:r>
            <a:r>
              <a:rPr lang="it-IT" sz="1600" i="1" dirty="0" err="1">
                <a:cs typeface="Verdana"/>
              </a:rPr>
              <a:t>decreasing</a:t>
            </a:r>
            <a:r>
              <a:rPr lang="it-IT" sz="1600" i="1" dirty="0">
                <a:cs typeface="Verdana"/>
              </a:rPr>
              <a:t> force.</a:t>
            </a:r>
          </a:p>
        </p:txBody>
      </p:sp>
      <p:pic>
        <p:nvPicPr>
          <p:cNvPr id="4" name="Immagine 4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16529464-4D2B-418B-A4F1-572DE896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46" y="2165766"/>
            <a:ext cx="4334559" cy="3344016"/>
          </a:xfrm>
          <a:prstGeom prst="rect">
            <a:avLst/>
          </a:prstGeom>
        </p:spPr>
      </p:pic>
      <p:pic>
        <p:nvPicPr>
          <p:cNvPr id="5" name="Immagine 5" descr="Immagine che contiene fotografia, bianco, cucina, lato&#10;&#10;Descrizione generata con affidabilità molto elevata">
            <a:extLst>
              <a:ext uri="{FF2B5EF4-FFF2-40B4-BE49-F238E27FC236}">
                <a16:creationId xmlns:a16="http://schemas.microsoft.com/office/drawing/2014/main" id="{0E1CC14B-81B0-46AE-A97C-A77332399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51" y="1406048"/>
            <a:ext cx="6117390" cy="37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043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23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EXPERIMENT 2 – THREE FORCES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66ED7F-4900-4BA1-A26D-F639E612C6EC}"/>
              </a:ext>
            </a:extLst>
          </p:cNvPr>
          <p:cNvSpPr txBox="1"/>
          <p:nvPr/>
        </p:nvSpPr>
        <p:spPr>
          <a:xfrm>
            <a:off x="36095" y="860577"/>
            <a:ext cx="645293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dirty="0">
                <a:cs typeface="Arial"/>
              </a:rPr>
              <a:t>Same type of force as before.</a:t>
            </a:r>
          </a:p>
          <a:p>
            <a:endParaRPr lang="en-US" sz="1600" i="1" dirty="0">
              <a:cs typeface="Arial"/>
            </a:endParaRPr>
          </a:p>
          <a:p>
            <a:r>
              <a:rPr lang="en-US" sz="1600" i="1" dirty="0">
                <a:cs typeface="Arial"/>
              </a:rPr>
              <a:t>Force produced by a collision with a world object.</a:t>
            </a:r>
          </a:p>
          <a:p>
            <a:endParaRPr lang="en-US" sz="1600" i="1" dirty="0">
              <a:cs typeface="Arial"/>
            </a:endParaRPr>
          </a:p>
          <a:p>
            <a:r>
              <a:rPr lang="en-US" sz="1600" i="1" dirty="0">
                <a:cs typeface="Arial"/>
              </a:rPr>
              <a:t>Contact points along the probe are known (link 27,28,29).</a:t>
            </a:r>
          </a:p>
        </p:txBody>
      </p:sp>
      <p:pic>
        <p:nvPicPr>
          <p:cNvPr id="4" name="Immagine 4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43C704E0-1AEE-4E09-8FD8-5188E64C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12" y="2184016"/>
            <a:ext cx="4337236" cy="3482504"/>
          </a:xfrm>
          <a:prstGeom prst="rect">
            <a:avLst/>
          </a:prstGeom>
        </p:spPr>
      </p:pic>
      <p:pic>
        <p:nvPicPr>
          <p:cNvPr id="5" name="Immagine 5" descr="Immagine che contiene fotografia, diverso, tavolo, bianco&#10;&#10;Descrizione generata con affidabilità molto elevata">
            <a:extLst>
              <a:ext uri="{FF2B5EF4-FFF2-40B4-BE49-F238E27FC236}">
                <a16:creationId xmlns:a16="http://schemas.microsoft.com/office/drawing/2014/main" id="{591CFDBC-EAD9-4F30-876A-2DD3B52B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40874"/>
            <a:ext cx="5949901" cy="44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71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24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EXPERIMENT 3 – SIX FORCES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2C717D73-8AFE-425F-806F-57B75DB9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6" y="1583472"/>
            <a:ext cx="5099927" cy="413030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EE5640-394A-4F18-BEE8-9976D3168150}"/>
              </a:ext>
            </a:extLst>
          </p:cNvPr>
          <p:cNvSpPr txBox="1"/>
          <p:nvPr/>
        </p:nvSpPr>
        <p:spPr>
          <a:xfrm>
            <a:off x="-57588" y="862692"/>
            <a:ext cx="104137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dirty="0">
                <a:ea typeface="+mn-lt"/>
                <a:cs typeface="+mn-lt"/>
              </a:rPr>
              <a:t>Identical to the previous case but with three additional contact points (7,8,9,10,25,26).</a:t>
            </a:r>
            <a:endParaRPr lang="it-IT" i="1" dirty="0"/>
          </a:p>
        </p:txBody>
      </p:sp>
      <p:pic>
        <p:nvPicPr>
          <p:cNvPr id="4" name="Immagine 5" descr="Immagine che contiene interni, scatola, fotografia, tavolo&#10;&#10;Descrizione generata con affidabilità molto elevata">
            <a:extLst>
              <a:ext uri="{FF2B5EF4-FFF2-40B4-BE49-F238E27FC236}">
                <a16:creationId xmlns:a16="http://schemas.microsoft.com/office/drawing/2014/main" id="{B00078F2-31D9-41D9-BADB-5C21D0B2B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32" y="1417607"/>
            <a:ext cx="6553923" cy="41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68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CONCLUSIONS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EB38B1-CFA4-47DE-9B74-E84E6E00C973}"/>
              </a:ext>
            </a:extLst>
          </p:cNvPr>
          <p:cNvSpPr txBox="1"/>
          <p:nvPr/>
        </p:nvSpPr>
        <p:spPr>
          <a:xfrm>
            <a:off x="152400" y="844216"/>
            <a:ext cx="1150619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cs typeface="Verdana"/>
              </a:rPr>
              <a:t>Challenges in </a:t>
            </a:r>
            <a:r>
              <a:rPr lang="it-IT" dirty="0" err="1">
                <a:cs typeface="Verdana"/>
              </a:rPr>
              <a:t>reproducing</a:t>
            </a:r>
            <a:r>
              <a:rPr lang="it-IT" dirty="0">
                <a:cs typeface="Verdana"/>
              </a:rPr>
              <a:t> the </a:t>
            </a:r>
            <a:r>
              <a:rPr lang="it-IT" dirty="0" err="1">
                <a:cs typeface="Verdana"/>
              </a:rPr>
              <a:t>dynamic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properties</a:t>
            </a:r>
            <a:r>
              <a:rPr lang="it-IT" dirty="0">
                <a:cs typeface="Verdana"/>
              </a:rPr>
              <a:t> of a </a:t>
            </a:r>
            <a:r>
              <a:rPr lang="it-IT" dirty="0" err="1">
                <a:cs typeface="Verdana"/>
              </a:rPr>
              <a:t>flexible</a:t>
            </a:r>
            <a:r>
              <a:rPr lang="it-IT" dirty="0">
                <a:cs typeface="Verdana"/>
              </a:rPr>
              <a:t> probe.</a:t>
            </a: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Verdana"/>
              </a:rPr>
              <a:t>V-REP </a:t>
            </a:r>
            <a:r>
              <a:rPr lang="it-IT" dirty="0" err="1">
                <a:cs typeface="Verdana"/>
              </a:rPr>
              <a:t>fails</a:t>
            </a:r>
            <a:r>
              <a:rPr lang="it-IT" dirty="0">
                <a:cs typeface="Verdana"/>
              </a:rPr>
              <a:t> to handle a large </a:t>
            </a:r>
            <a:r>
              <a:rPr lang="it-IT" dirty="0" err="1">
                <a:cs typeface="Verdana"/>
              </a:rPr>
              <a:t>number</a:t>
            </a:r>
            <a:r>
              <a:rPr lang="it-IT" dirty="0">
                <a:cs typeface="Verdana"/>
              </a:rPr>
              <a:t> of small size </a:t>
            </a:r>
            <a:r>
              <a:rPr lang="it-IT" dirty="0" err="1">
                <a:cs typeface="Verdana"/>
              </a:rPr>
              <a:t>objects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attached</a:t>
            </a:r>
            <a:r>
              <a:rPr lang="it-IT" dirty="0">
                <a:cs typeface="Verdana"/>
              </a:rPr>
              <a:t> one to </a:t>
            </a:r>
            <a:r>
              <a:rPr lang="it-IT" dirty="0" err="1">
                <a:cs typeface="Verdana"/>
              </a:rPr>
              <a:t>another</a:t>
            </a:r>
            <a:r>
              <a:rPr lang="it-IT" dirty="0">
                <a:cs typeface="Verdan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cs typeface="Verdana"/>
              </a:rPr>
              <a:t>Prominent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oscillations</a:t>
            </a:r>
            <a:r>
              <a:rPr lang="it-IT" dirty="0">
                <a:cs typeface="Verdana"/>
              </a:rPr>
              <a:t> are </a:t>
            </a:r>
            <a:r>
              <a:rPr lang="it-IT" dirty="0" err="1">
                <a:cs typeface="Verdana"/>
              </a:rPr>
              <a:t>produced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together</a:t>
            </a:r>
            <a:r>
              <a:rPr lang="it-IT" dirty="0">
                <a:cs typeface="Verdana"/>
              </a:rPr>
              <a:t> with </a:t>
            </a:r>
            <a:r>
              <a:rPr lang="it-IT" dirty="0" err="1">
                <a:cs typeface="Verdana"/>
              </a:rPr>
              <a:t>lots</a:t>
            </a:r>
            <a:r>
              <a:rPr lang="it-IT" dirty="0">
                <a:cs typeface="Verdana"/>
              </a:rPr>
              <a:t> of </a:t>
            </a:r>
            <a:r>
              <a:rPr lang="it-IT" dirty="0" err="1">
                <a:cs typeface="Verdana"/>
              </a:rPr>
              <a:t>vibrations</a:t>
            </a:r>
            <a:r>
              <a:rPr lang="it-IT" dirty="0">
                <a:cs typeface="Verdan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cs typeface="Verdana"/>
              </a:rPr>
              <a:t>This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effect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amplifies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as</a:t>
            </a:r>
            <a:r>
              <a:rPr lang="it-IT" dirty="0">
                <a:cs typeface="Verdana"/>
              </a:rPr>
              <a:t> more </a:t>
            </a:r>
            <a:r>
              <a:rPr lang="it-IT" dirty="0" err="1">
                <a:cs typeface="Verdana"/>
              </a:rPr>
              <a:t>DOFs</a:t>
            </a:r>
            <a:r>
              <a:rPr lang="it-IT" dirty="0">
                <a:cs typeface="Verdana"/>
              </a:rPr>
              <a:t> are </a:t>
            </a:r>
            <a:r>
              <a:rPr lang="it-IT" dirty="0" err="1">
                <a:cs typeface="Verdana"/>
              </a:rPr>
              <a:t>addressed</a:t>
            </a:r>
            <a:r>
              <a:rPr lang="it-IT" dirty="0">
                <a:cs typeface="Verdan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cs typeface="Verdana"/>
              </a:rPr>
              <a:t>Elastic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effect</a:t>
            </a:r>
            <a:r>
              <a:rPr lang="it-IT" dirty="0">
                <a:cs typeface="Verdana"/>
              </a:rPr>
              <a:t> of </a:t>
            </a:r>
            <a:r>
              <a:rPr lang="it-IT" dirty="0" err="1">
                <a:cs typeface="Verdana"/>
              </a:rPr>
              <a:t>materials</a:t>
            </a:r>
            <a:r>
              <a:rPr lang="it-IT" dirty="0">
                <a:cs typeface="Verdana"/>
              </a:rPr>
              <a:t> can be </a:t>
            </a:r>
            <a:r>
              <a:rPr lang="it-IT" dirty="0" err="1">
                <a:cs typeface="Verdana"/>
              </a:rPr>
              <a:t>reproduced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through</a:t>
            </a:r>
            <a:r>
              <a:rPr lang="it-IT" dirty="0">
                <a:cs typeface="Verdana"/>
              </a:rPr>
              <a:t> "</a:t>
            </a:r>
            <a:r>
              <a:rPr lang="it-IT" dirty="0" err="1">
                <a:cs typeface="Verdana"/>
              </a:rPr>
              <a:t>specific</a:t>
            </a:r>
            <a:r>
              <a:rPr lang="it-IT" dirty="0">
                <a:cs typeface="Verdana"/>
              </a:rPr>
              <a:t>" control </a:t>
            </a:r>
            <a:r>
              <a:rPr lang="it-IT" dirty="0" err="1">
                <a:cs typeface="Verdana"/>
              </a:rPr>
              <a:t>laws</a:t>
            </a:r>
            <a:r>
              <a:rPr lang="it-IT" dirty="0">
                <a:cs typeface="Verdan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Verdana"/>
              </a:rPr>
              <a:t>The </a:t>
            </a:r>
            <a:r>
              <a:rPr lang="it-IT" dirty="0" err="1">
                <a:cs typeface="Verdana"/>
              </a:rPr>
              <a:t>proposed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estimation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method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is</a:t>
            </a:r>
            <a:r>
              <a:rPr lang="it-IT" dirty="0">
                <a:cs typeface="Verdana"/>
              </a:rPr>
              <a:t> more accurate on the Y </a:t>
            </a:r>
            <a:r>
              <a:rPr lang="it-IT" dirty="0" err="1">
                <a:cs typeface="Verdana"/>
              </a:rPr>
              <a:t>direction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than</a:t>
            </a:r>
            <a:r>
              <a:rPr lang="it-IT" dirty="0">
                <a:cs typeface="Verdana"/>
              </a:rPr>
              <a:t> on the X </a:t>
            </a:r>
            <a:r>
              <a:rPr lang="it-IT" dirty="0" err="1">
                <a:cs typeface="Verdana"/>
              </a:rPr>
              <a:t>direction</a:t>
            </a:r>
            <a:r>
              <a:rPr lang="it-IT" dirty="0">
                <a:cs typeface="Verdan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876601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… WITH STILL SOME PROBLEMS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8A9B6652-4F50-4282-A565-75B008AA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082" y="739493"/>
            <a:ext cx="3186960" cy="318696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3D03C3-04CC-4C7D-922B-41A122518AE8}"/>
              </a:ext>
            </a:extLst>
          </p:cNvPr>
          <p:cNvSpPr txBox="1"/>
          <p:nvPr/>
        </p:nvSpPr>
        <p:spPr>
          <a:xfrm>
            <a:off x="9776564" y="893523"/>
            <a:ext cx="15323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50" dirty="0">
                <a:solidFill>
                  <a:srgbClr val="000000"/>
                </a:solidFill>
              </a:rPr>
              <a:t>0.1mm - 10mm</a:t>
            </a:r>
            <a:endParaRPr lang="it-IT" sz="1050" dirty="0">
              <a:solidFill>
                <a:srgbClr val="000000"/>
              </a:solidFill>
              <a:cs typeface="Verdan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4BDDF47-5B7C-4FE2-A4FE-07288A787CE9}"/>
              </a:ext>
            </a:extLst>
          </p:cNvPr>
          <p:cNvSpPr txBox="1"/>
          <p:nvPr/>
        </p:nvSpPr>
        <p:spPr>
          <a:xfrm>
            <a:off x="11130288" y="2988371"/>
            <a:ext cx="113569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50" dirty="0">
                <a:solidFill>
                  <a:srgbClr val="000000"/>
                </a:solidFill>
              </a:rPr>
              <a:t>1mm - 15mm</a:t>
            </a:r>
            <a:endParaRPr lang="it-IT" sz="1050" dirty="0">
              <a:solidFill>
                <a:srgbClr val="000000"/>
              </a:solidFill>
              <a:cs typeface="Verdana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88AF18-D3EB-4CA3-A39E-C5B2E4026C15}"/>
              </a:ext>
            </a:extLst>
          </p:cNvPr>
          <p:cNvSpPr txBox="1"/>
          <p:nvPr/>
        </p:nvSpPr>
        <p:spPr>
          <a:xfrm>
            <a:off x="10709492" y="1408917"/>
            <a:ext cx="109393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50" dirty="0">
                <a:solidFill>
                  <a:srgbClr val="000000"/>
                </a:solidFill>
              </a:rPr>
              <a:t>5</a:t>
            </a:r>
            <a:r>
              <a:rPr lang="it-IT" sz="1050" dirty="0">
                <a:solidFill>
                  <a:srgbClr val="000000"/>
                </a:solidFill>
                <a:ea typeface="+mn-lt"/>
                <a:cs typeface="+mn-lt"/>
              </a:rPr>
              <a:t>µm</a:t>
            </a:r>
            <a:r>
              <a:rPr lang="it-IT" sz="1050" dirty="0">
                <a:solidFill>
                  <a:srgbClr val="000000"/>
                </a:solidFill>
              </a:rPr>
              <a:t> - 10</a:t>
            </a:r>
            <a:r>
              <a:rPr lang="it-IT" sz="1050" dirty="0">
                <a:solidFill>
                  <a:srgbClr val="000000"/>
                </a:solidFill>
                <a:ea typeface="+mn-lt"/>
                <a:cs typeface="+mn-lt"/>
              </a:rPr>
              <a:t>µm</a:t>
            </a:r>
            <a:endParaRPr lang="it-IT" sz="1050" dirty="0">
              <a:solidFill>
                <a:srgbClr val="000000"/>
              </a:solidFill>
              <a:cs typeface="Verdana"/>
            </a:endParaRPr>
          </a:p>
        </p:txBody>
      </p:sp>
      <p:pic>
        <p:nvPicPr>
          <p:cNvPr id="9" name="Immagine 9" descr="Immagine che contiene uomo, facciata, stanza, tavolo&#10;&#10;Descrizione generata con affidabilità molto elevata">
            <a:extLst>
              <a:ext uri="{FF2B5EF4-FFF2-40B4-BE49-F238E27FC236}">
                <a16:creationId xmlns:a16="http://schemas.microsoft.com/office/drawing/2014/main" id="{E7339D32-8FD7-4412-9D1D-BFD5B2462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3" y="1834416"/>
            <a:ext cx="4679226" cy="268442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591D05-78AD-4917-871E-1D026F4869D2}"/>
              </a:ext>
            </a:extLst>
          </p:cNvPr>
          <p:cNvSpPr txBox="1"/>
          <p:nvPr/>
        </p:nvSpPr>
        <p:spPr>
          <a:xfrm>
            <a:off x="183715" y="1686838"/>
            <a:ext cx="389141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cs typeface="Verdana"/>
              </a:rPr>
              <a:t>Training.</a:t>
            </a: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 err="1"/>
              <a:t>Lack</a:t>
            </a:r>
            <a:r>
              <a:rPr lang="it-IT" dirty="0"/>
              <a:t> of </a:t>
            </a:r>
            <a:r>
              <a:rPr lang="it-IT" dirty="0" err="1"/>
              <a:t>sensory</a:t>
            </a:r>
            <a:r>
              <a:rPr lang="it-IT" dirty="0"/>
              <a:t> feedback (</a:t>
            </a:r>
            <a:r>
              <a:rPr lang="it-IT" dirty="0" err="1"/>
              <a:t>tactile</a:t>
            </a:r>
            <a:r>
              <a:rPr lang="it-IT" dirty="0"/>
              <a:t> and force).</a:t>
            </a: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Verdana"/>
              </a:rPr>
              <a:t>Size.</a:t>
            </a: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cs typeface="Verdana"/>
              </a:rPr>
              <a:t>Malfunctioning</a:t>
            </a:r>
            <a:r>
              <a:rPr lang="it-IT" dirty="0">
                <a:cs typeface="Verdan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89934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ENDOVASCULAR CATHETERS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magine 3" descr="Immagine che contiene interni, sedendo, tavolo, specchio&#10;&#10;Descrizione generata con affidabilità molto elevata">
            <a:extLst>
              <a:ext uri="{FF2B5EF4-FFF2-40B4-BE49-F238E27FC236}">
                <a16:creationId xmlns:a16="http://schemas.microsoft.com/office/drawing/2014/main" id="{3588E2A7-AB94-467E-983D-627BAC07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372" y="735785"/>
            <a:ext cx="3317308" cy="2703771"/>
          </a:xfrm>
          <a:prstGeom prst="rect">
            <a:avLst/>
          </a:prstGeom>
        </p:spPr>
      </p:pic>
      <p:pic>
        <p:nvPicPr>
          <p:cNvPr id="5" name="Immagine 5" descr="Immagine che contiene acqua, uomo, bianco, tavolo&#10;&#10;Descrizione generata con affidabilità molto elevata">
            <a:extLst>
              <a:ext uri="{FF2B5EF4-FFF2-40B4-BE49-F238E27FC236}">
                <a16:creationId xmlns:a16="http://schemas.microsoft.com/office/drawing/2014/main" id="{154C24F4-7442-4564-8B2A-D13710D5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01" y="3693585"/>
            <a:ext cx="2920652" cy="2257866"/>
          </a:xfrm>
          <a:prstGeom prst="rect">
            <a:avLst/>
          </a:prstGeom>
        </p:spPr>
      </p:pic>
      <p:pic>
        <p:nvPicPr>
          <p:cNvPr id="8" name="Immagine 8" descr="Immagine che contiene acqua, barca, aria, volando&#10;&#10;Descrizione generata con affidabilità molto elevata">
            <a:extLst>
              <a:ext uri="{FF2B5EF4-FFF2-40B4-BE49-F238E27FC236}">
                <a16:creationId xmlns:a16="http://schemas.microsoft.com/office/drawing/2014/main" id="{06CFB149-5A48-443E-9CE6-6A3A1A5C9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" y="1241527"/>
            <a:ext cx="3546952" cy="196368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73C43D-ABAF-41D3-ABEE-5F3043DC775F}"/>
              </a:ext>
            </a:extLst>
          </p:cNvPr>
          <p:cNvSpPr txBox="1"/>
          <p:nvPr/>
        </p:nvSpPr>
        <p:spPr>
          <a:xfrm>
            <a:off x="8482208" y="326303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 dirty="0" err="1"/>
              <a:t>Sensei</a:t>
            </a:r>
            <a:r>
              <a:rPr lang="it-IT" i="1" dirty="0"/>
              <a:t> X</a:t>
            </a:r>
            <a:endParaRPr lang="it-IT" i="1" dirty="0">
              <a:cs typeface="Verdana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91DD0B-E56F-4A6E-8761-816F1FD70ABE}"/>
              </a:ext>
            </a:extLst>
          </p:cNvPr>
          <p:cNvSpPr txBox="1"/>
          <p:nvPr/>
        </p:nvSpPr>
        <p:spPr>
          <a:xfrm>
            <a:off x="869385" y="323889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cs typeface="Verdana"/>
              </a:rPr>
              <a:t>Hansen </a:t>
            </a:r>
            <a:r>
              <a:rPr lang="it-IT" dirty="0" err="1">
                <a:cs typeface="Verdana"/>
              </a:rPr>
              <a:t>Magellan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2911AF-A7F6-4AFF-B378-D0A3F81E696C}"/>
              </a:ext>
            </a:extLst>
          </p:cNvPr>
          <p:cNvSpPr txBox="1"/>
          <p:nvPr/>
        </p:nvSpPr>
        <p:spPr>
          <a:xfrm>
            <a:off x="4676122" y="326694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>
                <a:cs typeface="Verdana"/>
              </a:rPr>
              <a:t>Artisan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Extend</a:t>
            </a:r>
          </a:p>
        </p:txBody>
      </p:sp>
    </p:spTree>
    <p:extLst>
      <p:ext uri="{BB962C8B-B14F-4D97-AF65-F5344CB8AC3E}">
        <p14:creationId xmlns:p14="http://schemas.microsoft.com/office/powerpoint/2010/main" val="12744124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MODEL OF A FLEXIBLE PROBE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46E9C9-0618-462B-AF2D-421B700EDEF3}"/>
              </a:ext>
            </a:extLst>
          </p:cNvPr>
          <p:cNvSpPr txBox="1"/>
          <p:nvPr/>
        </p:nvSpPr>
        <p:spPr>
          <a:xfrm>
            <a:off x="862208" y="1613769"/>
            <a:ext cx="2691007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i="1" dirty="0"/>
              <a:t>KINEMATIC STRUCTURE:</a:t>
            </a:r>
            <a:endParaRPr lang="it-IT" sz="1400" i="1" dirty="0">
              <a:cs typeface="Verdana"/>
            </a:endParaRPr>
          </a:p>
          <a:p>
            <a:endParaRPr lang="it-IT" sz="1400" i="1" dirty="0">
              <a:cs typeface="Verdana"/>
            </a:endParaRPr>
          </a:p>
          <a:p>
            <a:pPr marL="342900" indent="-342900">
              <a:buAutoNum type="arabicPeriod"/>
            </a:pPr>
            <a:r>
              <a:rPr lang="it-IT" sz="1400" i="1" dirty="0">
                <a:cs typeface="Verdana"/>
              </a:rPr>
              <a:t>Single </a:t>
            </a:r>
            <a:r>
              <a:rPr lang="it-IT" sz="1400" i="1" dirty="0" err="1">
                <a:cs typeface="Verdana"/>
              </a:rPr>
              <a:t>rigid</a:t>
            </a:r>
            <a:r>
              <a:rPr lang="it-IT" sz="1400" i="1" dirty="0">
                <a:cs typeface="Verdana"/>
              </a:rPr>
              <a:t> body </a:t>
            </a:r>
          </a:p>
          <a:p>
            <a:pPr marL="342900" indent="-342900">
              <a:buAutoNum type="arabicPeriod"/>
            </a:pPr>
            <a:endParaRPr lang="it-IT" sz="1400" i="1" dirty="0">
              <a:cs typeface="Verdana"/>
            </a:endParaRPr>
          </a:p>
          <a:p>
            <a:pPr marL="342900" indent="-342900">
              <a:buAutoNum type="arabicPeriod"/>
            </a:pPr>
            <a:r>
              <a:rPr lang="it-IT" sz="1400" i="1" dirty="0">
                <a:cs typeface="Verdana"/>
              </a:rPr>
              <a:t>Chain of </a:t>
            </a:r>
            <a:r>
              <a:rPr lang="it-IT" sz="1400" i="1" dirty="0" err="1">
                <a:cs typeface="Verdana"/>
              </a:rPr>
              <a:t>elastic</a:t>
            </a:r>
            <a:r>
              <a:rPr lang="it-IT" sz="1400" i="1" dirty="0">
                <a:cs typeface="Verdana"/>
              </a:rPr>
              <a:t> links</a:t>
            </a:r>
            <a:endParaRPr lang="it-IT" i="1" dirty="0"/>
          </a:p>
          <a:p>
            <a:pPr marL="342900" indent="-342900">
              <a:buAutoNum type="arabicPeriod"/>
            </a:pPr>
            <a:endParaRPr lang="it-IT" sz="1400" i="1" dirty="0">
              <a:cs typeface="Verdana"/>
            </a:endParaRPr>
          </a:p>
          <a:p>
            <a:pPr marL="342900" indent="-342900">
              <a:buAutoNum type="arabicPeriod"/>
            </a:pPr>
            <a:r>
              <a:rPr lang="it-IT" sz="1400" i="1" dirty="0">
                <a:cs typeface="Verdana"/>
              </a:rPr>
              <a:t>Chain of </a:t>
            </a:r>
            <a:r>
              <a:rPr lang="it-IT" sz="1400" i="1" dirty="0" err="1">
                <a:cs typeface="Verdana"/>
              </a:rPr>
              <a:t>rigid</a:t>
            </a:r>
            <a:r>
              <a:rPr lang="it-IT" sz="1400" i="1" dirty="0">
                <a:cs typeface="Verdana"/>
              </a:rPr>
              <a:t> links</a:t>
            </a:r>
          </a:p>
          <a:p>
            <a:endParaRPr lang="it-IT" i="1" dirty="0">
              <a:cs typeface="Verdana"/>
            </a:endParaRPr>
          </a:p>
        </p:txBody>
      </p:sp>
      <p:pic>
        <p:nvPicPr>
          <p:cNvPr id="6" name="Immagine 7" descr="Immagine che contiene mappa&#10;&#10;Descrizione generata con affidabilità molto elevata">
            <a:extLst>
              <a:ext uri="{FF2B5EF4-FFF2-40B4-BE49-F238E27FC236}">
                <a16:creationId xmlns:a16="http://schemas.microsoft.com/office/drawing/2014/main" id="{353E36BC-17AA-489C-B251-61144683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1" y="3430972"/>
            <a:ext cx="4162816" cy="234468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F5BD5A-B0FD-4F6A-8936-0189B3AAB79A}"/>
              </a:ext>
            </a:extLst>
          </p:cNvPr>
          <p:cNvSpPr txBox="1"/>
          <p:nvPr/>
        </p:nvSpPr>
        <p:spPr>
          <a:xfrm>
            <a:off x="4373410" y="824369"/>
            <a:ext cx="34530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 err="1"/>
              <a:t>Different</a:t>
            </a:r>
            <a:r>
              <a:rPr lang="it-IT" b="1" dirty="0"/>
              <a:t> </a:t>
            </a:r>
            <a:r>
              <a:rPr lang="it-IT" b="1" dirty="0" err="1"/>
              <a:t>approaches</a:t>
            </a:r>
            <a:r>
              <a:rPr lang="it-IT" b="1" dirty="0"/>
              <a:t> for:</a:t>
            </a:r>
            <a:endParaRPr lang="it-IT" b="1" dirty="0">
              <a:cs typeface="Verdana"/>
            </a:endParaRPr>
          </a:p>
        </p:txBody>
      </p:sp>
      <p:pic>
        <p:nvPicPr>
          <p:cNvPr id="13" name="Immagine 13" descr="Immagine che contiene segnale, orologio&#10;&#10;Descrizione generata con affidabilità molto elevata">
            <a:extLst>
              <a:ext uri="{FF2B5EF4-FFF2-40B4-BE49-F238E27FC236}">
                <a16:creationId xmlns:a16="http://schemas.microsoft.com/office/drawing/2014/main" id="{ABB5BCCF-882A-4571-BB50-E0875B36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01" y="2850713"/>
            <a:ext cx="436324" cy="311066"/>
          </a:xfrm>
          <a:prstGeom prst="rect">
            <a:avLst/>
          </a:prstGeom>
        </p:spPr>
      </p:pic>
      <p:pic>
        <p:nvPicPr>
          <p:cNvPr id="17" name="Immagine 17" descr="Immagine che contiene segnale, arresto, baseball, disegnando&#10;&#10;Descrizione generata con affidabilità molto elevata">
            <a:extLst>
              <a:ext uri="{FF2B5EF4-FFF2-40B4-BE49-F238E27FC236}">
                <a16:creationId xmlns:a16="http://schemas.microsoft.com/office/drawing/2014/main" id="{3E785640-3251-411F-A694-980E269B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108" y="2076515"/>
            <a:ext cx="256523" cy="251956"/>
          </a:xfrm>
          <a:prstGeom prst="rect">
            <a:avLst/>
          </a:prstGeom>
        </p:spPr>
      </p:pic>
      <p:pic>
        <p:nvPicPr>
          <p:cNvPr id="21" name="Immagine 17" descr="Immagine che contiene segnale, arresto, baseball, disegnando&#10;&#10;Descrizione generata con affidabilità molto elevata">
            <a:extLst>
              <a:ext uri="{FF2B5EF4-FFF2-40B4-BE49-F238E27FC236}">
                <a16:creationId xmlns:a16="http://schemas.microsoft.com/office/drawing/2014/main" id="{179C9A25-2ACA-458B-B0EB-2EC6D5D3B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135" y="2494049"/>
            <a:ext cx="256523" cy="25195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0E76828-2870-40EB-B711-50A1ABB163D7}"/>
              </a:ext>
            </a:extLst>
          </p:cNvPr>
          <p:cNvSpPr txBox="1"/>
          <p:nvPr/>
        </p:nvSpPr>
        <p:spPr>
          <a:xfrm>
            <a:off x="8304755" y="1613769"/>
            <a:ext cx="353651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i="1" dirty="0"/>
              <a:t>FORCE ESTIMATION:</a:t>
            </a:r>
            <a:endParaRPr lang="it-IT" sz="1400" i="1" dirty="0">
              <a:cs typeface="Verdana"/>
            </a:endParaRPr>
          </a:p>
          <a:p>
            <a:endParaRPr lang="it-IT" sz="1400" i="1" dirty="0">
              <a:cs typeface="Verdana"/>
            </a:endParaRPr>
          </a:p>
          <a:p>
            <a:pPr marL="342900" indent="-342900">
              <a:buAutoNum type="arabicPeriod"/>
            </a:pPr>
            <a:r>
              <a:rPr lang="it-IT" sz="1400" i="1" dirty="0">
                <a:cs typeface="Verdana"/>
              </a:rPr>
              <a:t>Curvature + </a:t>
            </a:r>
            <a:r>
              <a:rPr lang="it-IT" sz="1400" i="1" dirty="0" err="1">
                <a:cs typeface="Verdana"/>
              </a:rPr>
              <a:t>Cosserat</a:t>
            </a:r>
            <a:r>
              <a:rPr lang="it-IT" sz="1400" i="1" dirty="0">
                <a:cs typeface="Verdana"/>
              </a:rPr>
              <a:t> </a:t>
            </a:r>
            <a:r>
              <a:rPr lang="it-IT" sz="1400" i="1" dirty="0" err="1">
                <a:cs typeface="Verdana"/>
              </a:rPr>
              <a:t>rod</a:t>
            </a:r>
            <a:r>
              <a:rPr lang="it-IT" sz="1400" i="1" dirty="0">
                <a:cs typeface="Verdana"/>
              </a:rPr>
              <a:t> model</a:t>
            </a:r>
          </a:p>
          <a:p>
            <a:pPr marL="342900" indent="-342900">
              <a:buAutoNum type="arabicPeriod"/>
            </a:pPr>
            <a:endParaRPr lang="it-IT" sz="1400" i="1" dirty="0">
              <a:cs typeface="Verdana"/>
            </a:endParaRPr>
          </a:p>
          <a:p>
            <a:pPr marL="342900" indent="-342900">
              <a:buAutoNum type="arabicPeriod"/>
            </a:pPr>
            <a:r>
              <a:rPr lang="it-IT" sz="1400" i="1" dirty="0">
                <a:cs typeface="Verdana"/>
              </a:rPr>
              <a:t>FBG </a:t>
            </a:r>
            <a:r>
              <a:rPr lang="it-IT" sz="1400" i="1" dirty="0" err="1">
                <a:cs typeface="Verdana"/>
              </a:rPr>
              <a:t>sensors</a:t>
            </a:r>
          </a:p>
          <a:p>
            <a:endParaRPr lang="it-IT" i="1" dirty="0">
              <a:cs typeface="Verdana"/>
            </a:endParaRPr>
          </a:p>
        </p:txBody>
      </p:sp>
      <p:pic>
        <p:nvPicPr>
          <p:cNvPr id="24" name="Immagine 17" descr="Immagine che contiene segnale, arresto, baseball, disegnando&#10;&#10;Descrizione generata con affidabilità molto elevata">
            <a:extLst>
              <a:ext uri="{FF2B5EF4-FFF2-40B4-BE49-F238E27FC236}">
                <a16:creationId xmlns:a16="http://schemas.microsoft.com/office/drawing/2014/main" id="{FC98B565-696B-410F-9B89-A330691DD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834" y="2076514"/>
            <a:ext cx="256523" cy="251956"/>
          </a:xfrm>
          <a:prstGeom prst="rect">
            <a:avLst/>
          </a:prstGeom>
        </p:spPr>
      </p:pic>
      <p:pic>
        <p:nvPicPr>
          <p:cNvPr id="25" name="Immagine 13" descr="Immagine che contiene segnale, orologio&#10;&#10;Descrizione generata con affidabilità molto elevata">
            <a:extLst>
              <a:ext uri="{FF2B5EF4-FFF2-40B4-BE49-F238E27FC236}">
                <a16:creationId xmlns:a16="http://schemas.microsoft.com/office/drawing/2014/main" id="{B6CE7F0D-F20A-424B-AE33-950B02823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070" y="2433178"/>
            <a:ext cx="436324" cy="311066"/>
          </a:xfrm>
          <a:prstGeom prst="rect">
            <a:avLst/>
          </a:prstGeom>
        </p:spPr>
      </p:pic>
      <p:pic>
        <p:nvPicPr>
          <p:cNvPr id="19" name="Immagine 19">
            <a:extLst>
              <a:ext uri="{FF2B5EF4-FFF2-40B4-BE49-F238E27FC236}">
                <a16:creationId xmlns:a16="http://schemas.microsoft.com/office/drawing/2014/main" id="{08A6D6AD-1BD2-4BB4-B394-6F26F7DF0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71" y="3050524"/>
            <a:ext cx="3484323" cy="25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881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200" b="1" dirty="0">
                <a:cs typeface="Verdana"/>
              </a:rPr>
              <a:t>CONTACT FORCES COMPUTATION</a:t>
            </a:r>
            <a:endParaRPr lang="it-IT" sz="3200" dirty="0">
              <a:cs typeface="Verdan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E8A99F-32A0-431F-A708-2D1B542212EF}"/>
              </a:ext>
            </a:extLst>
          </p:cNvPr>
          <p:cNvSpPr txBox="1"/>
          <p:nvPr/>
        </p:nvSpPr>
        <p:spPr>
          <a:xfrm>
            <a:off x="392483" y="2605415"/>
            <a:ext cx="21586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cs typeface="Verdana"/>
              </a:rPr>
              <a:t>Single torque component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27D289-4D18-41B9-BFF7-3043FF645ABE}"/>
              </a:ext>
            </a:extLst>
          </p:cNvPr>
          <p:cNvSpPr txBox="1"/>
          <p:nvPr/>
        </p:nvSpPr>
        <p:spPr>
          <a:xfrm>
            <a:off x="1474809" y="4209658"/>
            <a:ext cx="11774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i-</a:t>
            </a:r>
            <a:r>
              <a:rPr lang="it-IT" sz="1200" dirty="0" err="1"/>
              <a:t>th</a:t>
            </a:r>
            <a:r>
              <a:rPr lang="it-IT" sz="1200" dirty="0"/>
              <a:t> </a:t>
            </a:r>
            <a:r>
              <a:rPr lang="it-IT" sz="1200" dirty="0" err="1"/>
              <a:t>flexural</a:t>
            </a:r>
            <a:r>
              <a:rPr lang="it-IT" sz="1200" dirty="0"/>
              <a:t> </a:t>
            </a:r>
            <a:r>
              <a:rPr lang="it-IT" sz="1200" dirty="0" err="1"/>
              <a:t>stifness</a:t>
            </a:r>
            <a:endParaRPr lang="it-IT" sz="1200" dirty="0">
              <a:cs typeface="Verdana"/>
            </a:endParaRPr>
          </a:p>
        </p:txBody>
      </p:sp>
      <p:pic>
        <p:nvPicPr>
          <p:cNvPr id="5" name="Immagine 5" descr="Immagine che contiene orologio&#10;&#10;Descrizione generata con affidabilità molto elevata">
            <a:extLst>
              <a:ext uri="{FF2B5EF4-FFF2-40B4-BE49-F238E27FC236}">
                <a16:creationId xmlns:a16="http://schemas.microsoft.com/office/drawing/2014/main" id="{DCBCECF5-1A5C-453A-9D22-324C9273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02" y="2879551"/>
            <a:ext cx="1590675" cy="5143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8D0214-A47B-43D8-989C-535178327F67}"/>
              </a:ext>
            </a:extLst>
          </p:cNvPr>
          <p:cNvSpPr txBox="1"/>
          <p:nvPr/>
        </p:nvSpPr>
        <p:spPr>
          <a:xfrm>
            <a:off x="184368" y="4224011"/>
            <a:ext cx="12296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i="1" dirty="0">
                <a:cs typeface="Verdana"/>
              </a:rPr>
              <a:t>i-</a:t>
            </a:r>
            <a:r>
              <a:rPr lang="it-IT" sz="1200" i="1" dirty="0" err="1">
                <a:cs typeface="Verdana"/>
              </a:rPr>
              <a:t>th</a:t>
            </a:r>
            <a:r>
              <a:rPr lang="it-IT" sz="1200" i="1" dirty="0">
                <a:cs typeface="Verdana"/>
              </a:rPr>
              <a:t> bending </a:t>
            </a:r>
            <a:r>
              <a:rPr lang="it-IT" sz="1200" i="1" dirty="0" err="1">
                <a:cs typeface="Verdana"/>
              </a:rPr>
              <a:t>amount</a:t>
            </a:r>
            <a:endParaRPr lang="it-IT" sz="1200" i="1" dirty="0">
              <a:cs typeface="Verdana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7B4D2F1-9FF2-4523-B394-908550620236}"/>
              </a:ext>
            </a:extLst>
          </p:cNvPr>
          <p:cNvCxnSpPr>
            <a:cxnSpLocks/>
          </p:cNvCxnSpPr>
          <p:nvPr/>
        </p:nvCxnSpPr>
        <p:spPr>
          <a:xfrm>
            <a:off x="1801399" y="3341056"/>
            <a:ext cx="267223" cy="8100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31CE89-EB9E-480D-9096-F5E3DF40E61A}"/>
              </a:ext>
            </a:extLst>
          </p:cNvPr>
          <p:cNvSpPr txBox="1"/>
          <p:nvPr/>
        </p:nvSpPr>
        <p:spPr>
          <a:xfrm>
            <a:off x="4356448" y="963983"/>
            <a:ext cx="1459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/>
              <a:t>Torque </a:t>
            </a:r>
            <a:r>
              <a:rPr lang="it-IT" sz="1400" dirty="0" err="1"/>
              <a:t>vector</a:t>
            </a:r>
            <a:endParaRPr lang="it-IT" sz="1400" dirty="0" err="1">
              <a:cs typeface="Verdana"/>
            </a:endParaRPr>
          </a:p>
        </p:txBody>
      </p:sp>
      <p:pic>
        <p:nvPicPr>
          <p:cNvPr id="13" name="Immagine 14">
            <a:extLst>
              <a:ext uri="{FF2B5EF4-FFF2-40B4-BE49-F238E27FC236}">
                <a16:creationId xmlns:a16="http://schemas.microsoft.com/office/drawing/2014/main" id="{31E5653A-C226-46CB-A52E-4B8166FA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32" y="1389802"/>
            <a:ext cx="2189183" cy="487601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C907CB0-5128-44DF-99BC-A2B0A6734DF8}"/>
              </a:ext>
            </a:extLst>
          </p:cNvPr>
          <p:cNvCxnSpPr>
            <a:cxnSpLocks/>
          </p:cNvCxnSpPr>
          <p:nvPr/>
        </p:nvCxnSpPr>
        <p:spPr>
          <a:xfrm>
            <a:off x="5922153" y="1869247"/>
            <a:ext cx="413359" cy="5490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F06FE84-359D-412B-AA68-66146B15EEF4}"/>
              </a:ext>
            </a:extLst>
          </p:cNvPr>
          <p:cNvCxnSpPr>
            <a:cxnSpLocks/>
          </p:cNvCxnSpPr>
          <p:nvPr/>
        </p:nvCxnSpPr>
        <p:spPr>
          <a:xfrm flipH="1">
            <a:off x="5067554" y="1858809"/>
            <a:ext cx="286010" cy="5699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656F516-E397-4814-B3C9-F5233EEE3DDB}"/>
              </a:ext>
            </a:extLst>
          </p:cNvPr>
          <p:cNvSpPr txBox="1"/>
          <p:nvPr/>
        </p:nvSpPr>
        <p:spPr>
          <a:xfrm>
            <a:off x="4300994" y="2463843"/>
            <a:ext cx="13548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 err="1">
                <a:cs typeface="Verdana"/>
              </a:rPr>
              <a:t>contact</a:t>
            </a:r>
            <a:r>
              <a:rPr lang="it-IT" sz="1200" dirty="0">
                <a:cs typeface="Verdana"/>
              </a:rPr>
              <a:t> point </a:t>
            </a:r>
            <a:r>
              <a:rPr lang="it-IT" sz="1200" dirty="0" err="1">
                <a:cs typeface="Verdana"/>
              </a:rPr>
              <a:t>Jacobian</a:t>
            </a:r>
            <a:endParaRPr lang="it-IT" sz="1200" dirty="0">
              <a:cs typeface="Verdana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74E9929-A302-4468-A808-083A7708D667}"/>
              </a:ext>
            </a:extLst>
          </p:cNvPr>
          <p:cNvSpPr txBox="1"/>
          <p:nvPr/>
        </p:nvSpPr>
        <p:spPr>
          <a:xfrm>
            <a:off x="6034897" y="2460193"/>
            <a:ext cx="8016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 err="1"/>
              <a:t>external</a:t>
            </a:r>
            <a:r>
              <a:rPr lang="it-IT" sz="1100" dirty="0"/>
              <a:t> </a:t>
            </a:r>
            <a:r>
              <a:rPr lang="it-IT" sz="1100" dirty="0" err="1"/>
              <a:t>wrench</a:t>
            </a:r>
            <a:endParaRPr lang="it-IT" sz="1100" dirty="0">
              <a:cs typeface="Verdana"/>
            </a:endParaRPr>
          </a:p>
        </p:txBody>
      </p:sp>
      <p:pic>
        <p:nvPicPr>
          <p:cNvPr id="25" name="Immagine 25" descr="Immagine che contiene giocatore, orologio, uomo&#10;&#10;Descrizione generata con affidabilità molto elevata">
            <a:extLst>
              <a:ext uri="{FF2B5EF4-FFF2-40B4-BE49-F238E27FC236}">
                <a16:creationId xmlns:a16="http://schemas.microsoft.com/office/drawing/2014/main" id="{10115BA5-5422-4400-8A12-646F4BD7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748" y="1230095"/>
            <a:ext cx="2105025" cy="619125"/>
          </a:xfrm>
          <a:prstGeom prst="rect">
            <a:avLst/>
          </a:prstGeom>
        </p:spPr>
      </p:pic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FD28C48F-65A8-48C1-851C-9DB2A1327074}"/>
              </a:ext>
            </a:extLst>
          </p:cNvPr>
          <p:cNvSpPr/>
          <p:nvPr/>
        </p:nvSpPr>
        <p:spPr>
          <a:xfrm>
            <a:off x="6836563" y="1358015"/>
            <a:ext cx="2098109" cy="521916"/>
          </a:xfrm>
          <a:prstGeom prst="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25E6B4-A1CD-4402-88DB-BC3FFD474E09}"/>
              </a:ext>
            </a:extLst>
          </p:cNvPr>
          <p:cNvSpPr txBox="1"/>
          <p:nvPr/>
        </p:nvSpPr>
        <p:spPr>
          <a:xfrm>
            <a:off x="7430544" y="1480681"/>
            <a:ext cx="6555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dirty="0" err="1">
                <a:solidFill>
                  <a:srgbClr val="000000"/>
                </a:solidFill>
              </a:rPr>
              <a:t>Invert</a:t>
            </a:r>
            <a:endParaRPr lang="it-IT" sz="1200" dirty="0">
              <a:solidFill>
                <a:srgbClr val="000000"/>
              </a:solidFill>
              <a:cs typeface="Verdana"/>
            </a:endParaRP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7A3DB474-8A8D-4CE1-B74F-CD077CC5316C}"/>
              </a:ext>
            </a:extLst>
          </p:cNvPr>
          <p:cNvCxnSpPr/>
          <p:nvPr/>
        </p:nvCxnSpPr>
        <p:spPr>
          <a:xfrm flipH="1">
            <a:off x="7711206" y="1885558"/>
            <a:ext cx="4174" cy="11544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Immagine 36" descr="Immagine che contiene oggetto, orologio&#10;&#10;Descrizione generata con affidabilità molto elevata">
            <a:extLst>
              <a:ext uri="{FF2B5EF4-FFF2-40B4-BE49-F238E27FC236}">
                <a16:creationId xmlns:a16="http://schemas.microsoft.com/office/drawing/2014/main" id="{61AA23AA-66B2-4666-BA01-3D00B6EEC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606" y="3201332"/>
            <a:ext cx="2523995" cy="465775"/>
          </a:xfrm>
          <a:prstGeom prst="rect">
            <a:avLst/>
          </a:prstGeom>
        </p:spPr>
      </p:pic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D477B686-A19C-40EA-9032-9E3E47D89D29}"/>
              </a:ext>
            </a:extLst>
          </p:cNvPr>
          <p:cNvCxnSpPr>
            <a:cxnSpLocks/>
          </p:cNvCxnSpPr>
          <p:nvPr/>
        </p:nvCxnSpPr>
        <p:spPr>
          <a:xfrm flipH="1">
            <a:off x="7711206" y="3660079"/>
            <a:ext cx="4174" cy="11544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F9E4E37E-CFE8-4DC1-B1CD-AAACC86F47E4}"/>
              </a:ext>
            </a:extLst>
          </p:cNvPr>
          <p:cNvSpPr/>
          <p:nvPr/>
        </p:nvSpPr>
        <p:spPr>
          <a:xfrm>
            <a:off x="6836562" y="5032315"/>
            <a:ext cx="2098109" cy="521916"/>
          </a:xfrm>
          <a:prstGeom prst="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00CA28E-0306-4BFF-96C2-DCB5C52E4C24}"/>
              </a:ext>
            </a:extLst>
          </p:cNvPr>
          <p:cNvSpPr txBox="1"/>
          <p:nvPr/>
        </p:nvSpPr>
        <p:spPr>
          <a:xfrm>
            <a:off x="7430544" y="5154982"/>
            <a:ext cx="6555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dirty="0" err="1">
                <a:solidFill>
                  <a:srgbClr val="000000"/>
                </a:solidFill>
              </a:rPr>
              <a:t>Invert</a:t>
            </a:r>
            <a:endParaRPr lang="it-IT" sz="1200" dirty="0">
              <a:solidFill>
                <a:srgbClr val="000000"/>
              </a:solidFill>
              <a:cs typeface="Verdana"/>
            </a:endParaRPr>
          </a:p>
        </p:txBody>
      </p:sp>
      <p:pic>
        <p:nvPicPr>
          <p:cNvPr id="38" name="Immagine 38" descr="Immagine che contiene oggetto, orologio&#10;&#10;Descrizione generata con affidabilità molto elevata">
            <a:extLst>
              <a:ext uri="{FF2B5EF4-FFF2-40B4-BE49-F238E27FC236}">
                <a16:creationId xmlns:a16="http://schemas.microsoft.com/office/drawing/2014/main" id="{62AD25C5-3713-4677-9F6F-EE975B7FB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647" y="4842004"/>
            <a:ext cx="2743200" cy="890046"/>
          </a:xfrm>
          <a:prstGeom prst="rect">
            <a:avLst/>
          </a:prstGeom>
        </p:spPr>
      </p:pic>
      <p:pic>
        <p:nvPicPr>
          <p:cNvPr id="43" name="Immagine 43" descr="Immagine che contiene arancia, tavolo, stanza, tenendo&#10;&#10;Descrizione generata con affidabilità molto elevata">
            <a:extLst>
              <a:ext uri="{FF2B5EF4-FFF2-40B4-BE49-F238E27FC236}">
                <a16:creationId xmlns:a16="http://schemas.microsoft.com/office/drawing/2014/main" id="{B9C93018-D5D0-4E70-8856-1905984E5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4685858"/>
            <a:ext cx="2743200" cy="1202339"/>
          </a:xfrm>
          <a:prstGeom prst="rect">
            <a:avLst/>
          </a:prstGeom>
        </p:spPr>
      </p:pic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2CF7FD07-A318-4161-B031-544CADD04EE3}"/>
              </a:ext>
            </a:extLst>
          </p:cNvPr>
          <p:cNvSpPr/>
          <p:nvPr/>
        </p:nvSpPr>
        <p:spPr>
          <a:xfrm rot="2580000">
            <a:off x="2087112" y="3644015"/>
            <a:ext cx="2098109" cy="521916"/>
          </a:xfrm>
          <a:prstGeom prst="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22DEE793-AA83-4EDC-AE8F-F45263561975}"/>
              </a:ext>
            </a:extLst>
          </p:cNvPr>
          <p:cNvCxnSpPr>
            <a:cxnSpLocks/>
          </p:cNvCxnSpPr>
          <p:nvPr/>
        </p:nvCxnSpPr>
        <p:spPr>
          <a:xfrm flipH="1">
            <a:off x="1086242" y="3341056"/>
            <a:ext cx="327763" cy="7995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ccia a destra 49">
            <a:extLst>
              <a:ext uri="{FF2B5EF4-FFF2-40B4-BE49-F238E27FC236}">
                <a16:creationId xmlns:a16="http://schemas.microsoft.com/office/drawing/2014/main" id="{3589102D-E354-4697-B77B-704DD7BF0FAC}"/>
              </a:ext>
            </a:extLst>
          </p:cNvPr>
          <p:cNvSpPr/>
          <p:nvPr/>
        </p:nvSpPr>
        <p:spPr>
          <a:xfrm rot="18660000">
            <a:off x="1964546" y="2186827"/>
            <a:ext cx="2359068" cy="542792"/>
          </a:xfrm>
          <a:prstGeom prst="right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B107221-DB86-4586-BA70-25182B6FE35F}"/>
              </a:ext>
            </a:extLst>
          </p:cNvPr>
          <p:cNvSpPr txBox="1"/>
          <p:nvPr/>
        </p:nvSpPr>
        <p:spPr>
          <a:xfrm rot="-2940000">
            <a:off x="2420786" y="2180702"/>
            <a:ext cx="169936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solidFill>
                  <a:srgbClr val="002060"/>
                </a:solidFill>
              </a:rPr>
              <a:t>Single </a:t>
            </a:r>
            <a:r>
              <a:rPr lang="it-IT" sz="1100" dirty="0" err="1">
                <a:solidFill>
                  <a:srgbClr val="002060"/>
                </a:solidFill>
              </a:rPr>
              <a:t>contact</a:t>
            </a:r>
            <a:r>
              <a:rPr lang="it-IT" sz="1100" dirty="0">
                <a:solidFill>
                  <a:srgbClr val="002060"/>
                </a:solidFill>
              </a:rPr>
              <a:t> point</a:t>
            </a:r>
            <a:endParaRPr lang="it-IT" sz="1100" dirty="0">
              <a:solidFill>
                <a:srgbClr val="002060"/>
              </a:solidFill>
              <a:cs typeface="Verdana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23F4F48-1215-496E-98FC-6D2CF07087EE}"/>
              </a:ext>
            </a:extLst>
          </p:cNvPr>
          <p:cNvSpPr txBox="1"/>
          <p:nvPr/>
        </p:nvSpPr>
        <p:spPr>
          <a:xfrm rot="2580000">
            <a:off x="2289807" y="3836266"/>
            <a:ext cx="1793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solidFill>
                  <a:srgbClr val="002060"/>
                </a:solidFill>
              </a:rPr>
              <a:t>Multiple </a:t>
            </a:r>
            <a:r>
              <a:rPr lang="it-IT" sz="1100" dirty="0" err="1">
                <a:solidFill>
                  <a:srgbClr val="002060"/>
                </a:solidFill>
              </a:rPr>
              <a:t>contact</a:t>
            </a:r>
            <a:r>
              <a:rPr lang="it-IT" sz="1100" dirty="0">
                <a:solidFill>
                  <a:srgbClr val="002060"/>
                </a:solidFill>
              </a:rPr>
              <a:t> points</a:t>
            </a:r>
            <a:endParaRPr lang="it-IT" sz="1100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375433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2" grpId="0"/>
      <p:bldP spid="47" grpId="0" animBg="1"/>
      <p:bldP spid="50" grpId="0" animBg="1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7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V-REP ENVIRONMENT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7923A09C-C4D6-4C4E-A6C6-059AE452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32" y="1312437"/>
            <a:ext cx="4465527" cy="31579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103F60-93B7-4E19-8A1A-FCA71F7C6B8D}"/>
              </a:ext>
            </a:extLst>
          </p:cNvPr>
          <p:cNvSpPr txBox="1"/>
          <p:nvPr/>
        </p:nvSpPr>
        <p:spPr>
          <a:xfrm>
            <a:off x="5513033" y="1312437"/>
            <a:ext cx="5926896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it-IT" dirty="0">
                <a:cs typeface="Verdana"/>
              </a:rPr>
              <a:t>3-D </a:t>
            </a:r>
            <a:r>
              <a:rPr lang="it-IT" dirty="0" err="1">
                <a:cs typeface="Verdana"/>
              </a:rPr>
              <a:t>simulation</a:t>
            </a:r>
            <a:r>
              <a:rPr lang="it-IT" dirty="0">
                <a:cs typeface="Verdana"/>
              </a:rPr>
              <a:t> software.</a:t>
            </a:r>
            <a:endParaRPr lang="it-IT" dirty="0"/>
          </a:p>
          <a:p>
            <a:pPr marL="285750" indent="-285750">
              <a:buFont typeface="Courier New"/>
              <a:buChar char="o"/>
            </a:pPr>
            <a:endParaRPr lang="it-IT" dirty="0">
              <a:cs typeface="Verdana"/>
            </a:endParaRPr>
          </a:p>
          <a:p>
            <a:pPr marL="285750" indent="-285750">
              <a:buFont typeface="Courier New"/>
              <a:buChar char="o"/>
            </a:pPr>
            <a:endParaRPr lang="it-IT" dirty="0">
              <a:cs typeface="Verdana"/>
            </a:endParaRPr>
          </a:p>
          <a:p>
            <a:pPr marL="285750" indent="-285750">
              <a:buFont typeface="Courier New"/>
              <a:buChar char="o"/>
            </a:pPr>
            <a:r>
              <a:rPr lang="it-IT" dirty="0">
                <a:cs typeface="Verdana"/>
              </a:rPr>
              <a:t>Version </a:t>
            </a:r>
            <a:r>
              <a:rPr lang="it-IT" dirty="0" err="1">
                <a:cs typeface="Verdana"/>
              </a:rPr>
              <a:t>used</a:t>
            </a:r>
            <a:r>
              <a:rPr lang="it-IT" dirty="0">
                <a:cs typeface="Verdana"/>
              </a:rPr>
              <a:t> 3.6.2.</a:t>
            </a:r>
          </a:p>
          <a:p>
            <a:pPr marL="285750" indent="-285750">
              <a:buFont typeface="Courier New"/>
              <a:buChar char="o"/>
            </a:pPr>
            <a:endParaRPr lang="it-IT" dirty="0">
              <a:cs typeface="Verdana"/>
            </a:endParaRPr>
          </a:p>
          <a:p>
            <a:pPr marL="285750" indent="-285750">
              <a:buFont typeface="Courier New"/>
              <a:buChar char="o"/>
            </a:pPr>
            <a:endParaRPr lang="it-IT" dirty="0">
              <a:cs typeface="Verdana"/>
            </a:endParaRPr>
          </a:p>
          <a:p>
            <a:pPr marL="285750" indent="-285750">
              <a:buFont typeface="Courier New"/>
              <a:buChar char="o"/>
            </a:pPr>
            <a:r>
              <a:rPr lang="it-IT" dirty="0" err="1">
                <a:cs typeface="Verdana"/>
              </a:rPr>
              <a:t>Many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problem</a:t>
            </a:r>
            <a:r>
              <a:rPr lang="it-IT" dirty="0">
                <a:cs typeface="Verdana"/>
              </a:rPr>
              <a:t> to </a:t>
            </a:r>
            <a:r>
              <a:rPr lang="it-IT" dirty="0" err="1">
                <a:cs typeface="Verdana"/>
              </a:rPr>
              <a:t>overcome</a:t>
            </a:r>
            <a:r>
              <a:rPr lang="it-IT" dirty="0">
                <a:cs typeface="Verdana"/>
              </a:rPr>
              <a:t>:</a:t>
            </a:r>
          </a:p>
          <a:p>
            <a:pPr marL="285750" indent="-285750">
              <a:buFont typeface="Courier New"/>
              <a:buChar char="o"/>
            </a:pPr>
            <a:endParaRPr lang="it-IT" dirty="0"/>
          </a:p>
          <a:p>
            <a:endParaRPr lang="it-IT" sz="1400" dirty="0">
              <a:cs typeface="Verdana"/>
            </a:endParaRPr>
          </a:p>
          <a:p>
            <a:r>
              <a:rPr lang="it-IT" sz="1400" dirty="0">
                <a:cs typeface="Verdana"/>
              </a:rPr>
              <a:t>       - </a:t>
            </a:r>
            <a:r>
              <a:rPr lang="it-IT" sz="1400" dirty="0" err="1">
                <a:cs typeface="Verdana"/>
              </a:rPr>
              <a:t>missing</a:t>
            </a:r>
            <a:r>
              <a:rPr lang="it-IT" sz="1400" dirty="0">
                <a:cs typeface="Verdana"/>
              </a:rPr>
              <a:t> </a:t>
            </a:r>
            <a:r>
              <a:rPr lang="it-IT" sz="1400" dirty="0" err="1">
                <a:cs typeface="Verdana"/>
              </a:rPr>
              <a:t>material</a:t>
            </a:r>
            <a:r>
              <a:rPr lang="it-IT" sz="1400" dirty="0">
                <a:cs typeface="Verdana"/>
              </a:rPr>
              <a:t> </a:t>
            </a:r>
            <a:r>
              <a:rPr lang="it-IT" sz="1400" dirty="0" err="1">
                <a:cs typeface="Verdana"/>
              </a:rPr>
              <a:t>properties</a:t>
            </a:r>
            <a:r>
              <a:rPr lang="it-IT" sz="1400" dirty="0">
                <a:cs typeface="Verdana"/>
              </a:rPr>
              <a:t>;</a:t>
            </a:r>
          </a:p>
          <a:p>
            <a:r>
              <a:rPr lang="it-IT" sz="1400" dirty="0">
                <a:cs typeface="Verdana"/>
              </a:rPr>
              <a:t>       </a:t>
            </a:r>
          </a:p>
          <a:p>
            <a:r>
              <a:rPr lang="it-IT" sz="1400" dirty="0">
                <a:cs typeface="Verdana"/>
              </a:rPr>
              <a:t>       - </a:t>
            </a:r>
            <a:r>
              <a:rPr lang="it-IT" sz="1400" dirty="0" err="1">
                <a:cs typeface="Verdana"/>
              </a:rPr>
              <a:t>search</a:t>
            </a:r>
            <a:r>
              <a:rPr lang="it-IT" sz="1400" dirty="0">
                <a:cs typeface="Verdana"/>
              </a:rPr>
              <a:t> for the best </a:t>
            </a:r>
            <a:r>
              <a:rPr lang="it-IT" sz="1400" dirty="0" err="1">
                <a:cs typeface="Verdana"/>
              </a:rPr>
              <a:t>combination</a:t>
            </a:r>
            <a:r>
              <a:rPr lang="it-IT" sz="1400" dirty="0">
                <a:cs typeface="Verdana"/>
              </a:rPr>
              <a:t> of links and joints;</a:t>
            </a:r>
            <a:endParaRPr lang="it-IT" dirty="0"/>
          </a:p>
          <a:p>
            <a:endParaRPr lang="it-IT" sz="1400" dirty="0">
              <a:cs typeface="Verdana"/>
            </a:endParaRPr>
          </a:p>
          <a:p>
            <a:r>
              <a:rPr lang="it-IT" sz="1400" dirty="0">
                <a:cs typeface="Verdana"/>
              </a:rPr>
              <a:t>       - </a:t>
            </a:r>
            <a:r>
              <a:rPr lang="it-IT" sz="1400" dirty="0" err="1">
                <a:cs typeface="Verdana"/>
              </a:rPr>
              <a:t>tweaking</a:t>
            </a:r>
            <a:r>
              <a:rPr lang="it-IT" sz="1400" dirty="0">
                <a:cs typeface="Verdana"/>
              </a:rPr>
              <a:t> of </a:t>
            </a:r>
            <a:r>
              <a:rPr lang="it-IT" sz="1400" dirty="0" err="1">
                <a:cs typeface="Verdana"/>
              </a:rPr>
              <a:t>internal</a:t>
            </a:r>
            <a:r>
              <a:rPr lang="it-IT" sz="1400" dirty="0">
                <a:cs typeface="Verdana"/>
              </a:rPr>
              <a:t> </a:t>
            </a:r>
            <a:r>
              <a:rPr lang="it-IT" sz="1400" dirty="0" err="1">
                <a:cs typeface="Verdana"/>
              </a:rPr>
              <a:t>parameters</a:t>
            </a:r>
            <a:r>
              <a:rPr lang="it-IT" sz="1400" dirty="0">
                <a:cs typeface="Verdana"/>
              </a:rPr>
              <a:t> ;</a:t>
            </a:r>
          </a:p>
        </p:txBody>
      </p:sp>
    </p:spTree>
    <p:extLst>
      <p:ext uri="{BB962C8B-B14F-4D97-AF65-F5344CB8AC3E}">
        <p14:creationId xmlns:p14="http://schemas.microsoft.com/office/powerpoint/2010/main" val="39719462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 8</a:t>
            </a:r>
            <a:endParaRPr lang="it-IT" altLang="it-IT" sz="1400" dirty="0">
              <a:solidFill>
                <a:srgbClr val="FFFFFF"/>
              </a:solidFill>
              <a:latin typeface="Calibri"/>
              <a:ea typeface="ＭＳ Ｐゴシック"/>
              <a:cs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cs typeface="Verdana"/>
              </a:rPr>
              <a:t>FLEXIBLE PROBE - COMPONENTS</a:t>
            </a:r>
            <a:endParaRPr lang="it-IT" sz="36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61B7B7-F768-4219-BBDD-0EEF695D7A57}"/>
              </a:ext>
            </a:extLst>
          </p:cNvPr>
          <p:cNvSpPr txBox="1"/>
          <p:nvPr/>
        </p:nvSpPr>
        <p:spPr>
          <a:xfrm>
            <a:off x="-4175" y="789140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cs typeface="Verdana"/>
              </a:rPr>
              <a:t>1. Links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C36B38-3752-4C17-BBF0-85FB41D6CCD4}"/>
              </a:ext>
            </a:extLst>
          </p:cNvPr>
          <p:cNvSpPr txBox="1"/>
          <p:nvPr/>
        </p:nvSpPr>
        <p:spPr>
          <a:xfrm>
            <a:off x="53636" y="2397948"/>
            <a:ext cx="316073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>
                <a:cs typeface="Verdana"/>
              </a:rPr>
              <a:t>Non-</a:t>
            </a:r>
            <a:r>
              <a:rPr lang="it-IT" sz="1600" dirty="0" err="1">
                <a:cs typeface="Verdana"/>
              </a:rPr>
              <a:t>dynamic</a:t>
            </a:r>
          </a:p>
          <a:p>
            <a:endParaRPr lang="it-IT" sz="1600" dirty="0">
              <a:cs typeface="Verdana"/>
            </a:endParaRPr>
          </a:p>
          <a:p>
            <a:endParaRPr lang="it-IT" sz="1600" dirty="0">
              <a:cs typeface="Verdana"/>
            </a:endParaRPr>
          </a:p>
          <a:p>
            <a:endParaRPr lang="it-IT" sz="1600" dirty="0">
              <a:cs typeface="Verdana"/>
            </a:endParaRPr>
          </a:p>
          <a:p>
            <a:endParaRPr lang="it-IT" sz="1600" dirty="0">
              <a:cs typeface="Verdana"/>
            </a:endParaRPr>
          </a:p>
          <a:p>
            <a:endParaRPr lang="it-IT" sz="1600" dirty="0">
              <a:cs typeface="Verdana"/>
            </a:endParaRPr>
          </a:p>
          <a:p>
            <a:r>
              <a:rPr lang="it-IT" sz="1600" dirty="0">
                <a:cs typeface="Verdana"/>
              </a:rPr>
              <a:t>Great </a:t>
            </a:r>
            <a:r>
              <a:rPr lang="it-IT" sz="1600" dirty="0" err="1">
                <a:cs typeface="Verdana"/>
              </a:rPr>
              <a:t>variety</a:t>
            </a:r>
            <a:r>
              <a:rPr lang="it-IT" sz="1600" dirty="0">
                <a:cs typeface="Verdana"/>
              </a:rPr>
              <a:t> of </a:t>
            </a:r>
            <a:r>
              <a:rPr lang="it-IT" sz="1600" dirty="0" err="1">
                <a:cs typeface="Verdana"/>
              </a:rPr>
              <a:t>shape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0A3C27-5883-4EF7-ADC0-650F1A8951CB}"/>
              </a:ext>
            </a:extLst>
          </p:cNvPr>
          <p:cNvSpPr txBox="1"/>
          <p:nvPr/>
        </p:nvSpPr>
        <p:spPr>
          <a:xfrm>
            <a:off x="8138414" y="2046250"/>
            <a:ext cx="454903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cs typeface="Verdana"/>
              </a:rPr>
              <a:t>32 links </a:t>
            </a:r>
            <a:r>
              <a:rPr lang="it-IT" sz="1400" dirty="0" err="1">
                <a:cs typeface="Verdana"/>
              </a:rPr>
              <a:t>divided</a:t>
            </a:r>
            <a:r>
              <a:rPr lang="it-IT" sz="1400" dirty="0">
                <a:cs typeface="Verdana"/>
              </a:rPr>
              <a:t> </a:t>
            </a:r>
            <a:r>
              <a:rPr lang="it-IT" sz="1400" dirty="0" err="1">
                <a:cs typeface="Verdana"/>
              </a:rPr>
              <a:t>into</a:t>
            </a:r>
            <a:r>
              <a:rPr lang="it-IT" sz="1400" dirty="0">
                <a:cs typeface="Verdana"/>
              </a:rPr>
              <a:t>:</a:t>
            </a:r>
          </a:p>
          <a:p>
            <a:endParaRPr lang="it-IT" sz="1400" dirty="0">
              <a:cs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cs typeface="Verdana"/>
              </a:rPr>
              <a:t>Link n.1 </a:t>
            </a:r>
            <a:r>
              <a:rPr lang="it-IT" sz="1400" dirty="0" err="1">
                <a:cs typeface="Verdana"/>
              </a:rPr>
              <a:t>connected</a:t>
            </a:r>
            <a:r>
              <a:rPr lang="it-IT" sz="1400" dirty="0">
                <a:cs typeface="Verdana"/>
              </a:rPr>
              <a:t> to the 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cs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cs typeface="Verdana"/>
              </a:rPr>
              <a:t>Link n.2 to Link n.31 </a:t>
            </a:r>
            <a:r>
              <a:rPr lang="it-IT" sz="1400" dirty="0" err="1">
                <a:cs typeface="Verdana"/>
              </a:rPr>
              <a:t>attached</a:t>
            </a:r>
            <a:r>
              <a:rPr lang="it-IT" sz="1400" dirty="0">
                <a:cs typeface="Verdana"/>
              </a:rPr>
              <a:t> </a:t>
            </a:r>
            <a:r>
              <a:rPr lang="it-IT" sz="1400" dirty="0" err="1">
                <a:cs typeface="Verdana"/>
              </a:rPr>
              <a:t>one</a:t>
            </a:r>
            <a:r>
              <a:rPr lang="it-IT" sz="1400" dirty="0">
                <a:cs typeface="Verdana"/>
              </a:rPr>
              <a:t> </a:t>
            </a:r>
            <a:r>
              <a:rPr lang="it-IT" sz="1400" dirty="0" err="1">
                <a:cs typeface="Verdana"/>
              </a:rPr>
              <a:t>after</a:t>
            </a:r>
            <a:r>
              <a:rPr lang="it-IT" sz="1400" dirty="0">
                <a:cs typeface="Verdana"/>
              </a:rPr>
              <a:t>     the </a:t>
            </a:r>
            <a:r>
              <a:rPr lang="it-IT" sz="1400" dirty="0" err="1">
                <a:cs typeface="Verdana"/>
              </a:rPr>
              <a:t>other</a:t>
            </a:r>
            <a:r>
              <a:rPr lang="it-IT" sz="1400" dirty="0">
                <a:cs typeface="Verdan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cs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cs typeface="Verdana"/>
              </a:rPr>
              <a:t>Link n.32 </a:t>
            </a:r>
            <a:r>
              <a:rPr lang="it-IT" sz="1400" dirty="0" err="1">
                <a:cs typeface="Verdana"/>
              </a:rPr>
              <a:t>tip</a:t>
            </a:r>
            <a:r>
              <a:rPr lang="it-IT" sz="1400" dirty="0">
                <a:cs typeface="Verdana"/>
              </a:rPr>
              <a:t> of the probe.</a:t>
            </a:r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5C02941F-944E-4F3F-815F-2EED8659F37D}"/>
              </a:ext>
            </a:extLst>
          </p:cNvPr>
          <p:cNvSpPr/>
          <p:nvPr/>
        </p:nvSpPr>
        <p:spPr>
          <a:xfrm rot="16200000">
            <a:off x="9330293" y="4124184"/>
            <a:ext cx="218507" cy="487066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1CDAEB-E79A-4899-BA69-110BF3C58EBC}"/>
              </a:ext>
            </a:extLst>
          </p:cNvPr>
          <p:cNvSpPr txBox="1"/>
          <p:nvPr/>
        </p:nvSpPr>
        <p:spPr>
          <a:xfrm>
            <a:off x="9743816" y="421383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 dirty="0" err="1"/>
              <a:t>Simulation</a:t>
            </a:r>
            <a:r>
              <a:rPr lang="it-IT" sz="1400" b="1" dirty="0"/>
              <a:t> </a:t>
            </a:r>
            <a:r>
              <a:rPr lang="it-IT" sz="1400" b="1" dirty="0" err="1"/>
              <a:t>problems</a:t>
            </a:r>
            <a:r>
              <a:rPr lang="it-IT" sz="1400" b="1" dirty="0"/>
              <a:t>!</a:t>
            </a:r>
            <a:endParaRPr lang="it-IT" sz="1400" b="1" dirty="0">
              <a:cs typeface="Verdana"/>
            </a:endParaRPr>
          </a:p>
        </p:txBody>
      </p:sp>
      <p:pic>
        <p:nvPicPr>
          <p:cNvPr id="8" name="Immagine 10" descr="Immagine che contiene edificio, bianco, lotto, parcheggiato&#10;&#10;Descrizione generata con affidabilità molto elevata">
            <a:extLst>
              <a:ext uri="{FF2B5EF4-FFF2-40B4-BE49-F238E27FC236}">
                <a16:creationId xmlns:a16="http://schemas.microsoft.com/office/drawing/2014/main" id="{16E204C9-972F-4716-976C-A52EB9F0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86" y="1561026"/>
            <a:ext cx="5389730" cy="33907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0CAAC7-DA0A-414B-85A6-5EA0CA8C52A7}"/>
              </a:ext>
            </a:extLst>
          </p:cNvPr>
          <p:cNvSpPr txBox="1"/>
          <p:nvPr/>
        </p:nvSpPr>
        <p:spPr>
          <a:xfrm>
            <a:off x="7875958" y="4213830"/>
            <a:ext cx="13716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/>
              <a:t> 34 cm long</a:t>
            </a:r>
            <a:endParaRPr lang="it-IT" sz="14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9703696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egnaposto numero diapositiva 3">
            <a:extLst>
              <a:ext uri="{FF2B5EF4-FFF2-40B4-BE49-F238E27FC236}">
                <a16:creationId xmlns:a16="http://schemas.microsoft.com/office/drawing/2014/main" id="{73B656A3-998C-4C07-B6BF-816EB9D69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34003" y="6096000"/>
            <a:ext cx="2875854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Modeling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of a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Flexible</a:t>
            </a:r>
            <a:r>
              <a:rPr lang="it-IT" sz="1200" dirty="0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 Probe in the V-REP </a:t>
            </a:r>
            <a:r>
              <a:rPr lang="it-IT" sz="1200" err="1">
                <a:solidFill>
                  <a:schemeClr val="bg1"/>
                </a:solidFill>
                <a:latin typeface="Calibri"/>
                <a:ea typeface="ＭＳ Ｐゴシック"/>
                <a:cs typeface="Arial"/>
              </a:rPr>
              <a:t>environment</a:t>
            </a:r>
            <a:endParaRPr lang="it-IT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389" name="Segnaposto numero diapositiva 3">
            <a:extLst>
              <a:ext uri="{FF2B5EF4-FFF2-40B4-BE49-F238E27FC236}">
                <a16:creationId xmlns:a16="http://schemas.microsoft.com/office/drawing/2014/main" id="{25197D95-EE1E-43B1-907C-BF30CDC4344D}"/>
              </a:ext>
            </a:extLst>
          </p:cNvPr>
          <p:cNvSpPr txBox="1">
            <a:spLocks/>
          </p:cNvSpPr>
          <p:nvPr/>
        </p:nvSpPr>
        <p:spPr bwMode="auto"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rgbClr val="FFFFFF"/>
                </a:solidFill>
                <a:latin typeface="Calibri"/>
                <a:cs typeface="Arial"/>
              </a:rPr>
              <a:t>Page</a:t>
            </a:r>
            <a:r>
              <a:rPr lang="it-IT" altLang="it-IT" sz="1400" dirty="0">
                <a:solidFill>
                  <a:srgbClr val="FFFFFF"/>
                </a:solidFill>
                <a:latin typeface="Calibri"/>
                <a:ea typeface="ＭＳ Ｐゴシック"/>
                <a:cs typeface="Arial"/>
              </a:rPr>
              <a:t> 9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D893CF-B0C8-4258-8928-9F4851AD3551}"/>
              </a:ext>
            </a:extLst>
          </p:cNvPr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b="1" dirty="0">
                <a:ea typeface="+mn-lt"/>
                <a:cs typeface="+mn-lt"/>
              </a:rPr>
              <a:t>FLEXIBLE PROBE - COMPONENTS</a:t>
            </a:r>
            <a:endParaRPr lang="it-IT" sz="3600" dirty="0"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85B707-8BE3-470D-8EA3-B1707FD0F3D9}"/>
              </a:ext>
            </a:extLst>
          </p:cNvPr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Calibri"/>
                <a:cs typeface="Calibri"/>
              </a:rPr>
              <a:t>29/04/2020</a:t>
            </a:r>
            <a:endParaRPr lang="it-IT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E145BE-C26B-43AB-A26B-29A4875A66AF}"/>
              </a:ext>
            </a:extLst>
          </p:cNvPr>
          <p:cNvSpPr txBox="1"/>
          <p:nvPr/>
        </p:nvSpPr>
        <p:spPr>
          <a:xfrm>
            <a:off x="-4175" y="789140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i="1" dirty="0">
                <a:cs typeface="Verdana"/>
              </a:rPr>
              <a:t>2. Joints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5BBAEC-C2A1-4FBC-850C-86EA8654B813}"/>
              </a:ext>
            </a:extLst>
          </p:cNvPr>
          <p:cNvSpPr txBox="1"/>
          <p:nvPr/>
        </p:nvSpPr>
        <p:spPr>
          <a:xfrm>
            <a:off x="316152" y="1892343"/>
            <a:ext cx="483087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cs typeface="Verdana"/>
              </a:rPr>
              <a:t>Dynamic.</a:t>
            </a:r>
          </a:p>
          <a:p>
            <a:endParaRPr lang="it-IT" dirty="0">
              <a:cs typeface="Verdana"/>
            </a:endParaRPr>
          </a:p>
          <a:p>
            <a:r>
              <a:rPr lang="it-IT" dirty="0" err="1">
                <a:cs typeface="Verdana"/>
              </a:rPr>
              <a:t>Used</a:t>
            </a:r>
            <a:r>
              <a:rPr lang="it-IT" dirty="0">
                <a:cs typeface="Verdana"/>
              </a:rPr>
              <a:t> to build the chain </a:t>
            </a:r>
            <a:r>
              <a:rPr lang="it-IT" dirty="0" err="1">
                <a:cs typeface="Verdana"/>
              </a:rPr>
              <a:t>structure</a:t>
            </a:r>
            <a:r>
              <a:rPr lang="it-IT" dirty="0">
                <a:cs typeface="Verdana"/>
              </a:rPr>
              <a:t>.</a:t>
            </a:r>
          </a:p>
          <a:p>
            <a:endParaRPr lang="it-IT" dirty="0">
              <a:cs typeface="Verdana"/>
            </a:endParaRPr>
          </a:p>
          <a:p>
            <a:r>
              <a:rPr lang="it-IT" dirty="0">
                <a:cs typeface="Verdana"/>
              </a:rPr>
              <a:t>Three </a:t>
            </a:r>
            <a:r>
              <a:rPr lang="it-IT" dirty="0" err="1">
                <a:cs typeface="Verdana"/>
              </a:rPr>
              <a:t>types</a:t>
            </a:r>
            <a:r>
              <a:rPr lang="it-IT" dirty="0">
                <a:cs typeface="Verdana"/>
              </a:rPr>
              <a:t> of </a:t>
            </a:r>
            <a:r>
              <a:rPr lang="it-IT" dirty="0" err="1">
                <a:cs typeface="Verdana"/>
              </a:rPr>
              <a:t>interest</a:t>
            </a:r>
            <a:r>
              <a:rPr lang="it-IT" dirty="0">
                <a:cs typeface="Verdana"/>
              </a:rPr>
              <a:t>.</a:t>
            </a:r>
          </a:p>
          <a:p>
            <a:endParaRPr lang="it-IT" dirty="0">
              <a:cs typeface="Verdana"/>
            </a:endParaRPr>
          </a:p>
          <a:p>
            <a:r>
              <a:rPr lang="it-IT" dirty="0" err="1">
                <a:cs typeface="Verdana"/>
              </a:rPr>
              <a:t>Different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behavioural</a:t>
            </a:r>
            <a:r>
              <a:rPr lang="it-IT" dirty="0">
                <a:cs typeface="Verdana"/>
              </a:rPr>
              <a:t> </a:t>
            </a:r>
            <a:r>
              <a:rPr lang="it-IT" dirty="0" err="1">
                <a:cs typeface="Verdana"/>
              </a:rPr>
              <a:t>properties</a:t>
            </a:r>
            <a:r>
              <a:rPr lang="it-IT" dirty="0">
                <a:cs typeface="Verdana"/>
              </a:rPr>
              <a:t>.</a:t>
            </a:r>
          </a:p>
          <a:p>
            <a:endParaRPr lang="it-IT" dirty="0">
              <a:cs typeface="Verdana"/>
            </a:endParaRPr>
          </a:p>
          <a:p>
            <a:r>
              <a:rPr lang="it-IT" dirty="0" err="1">
                <a:cs typeface="Verdana"/>
              </a:rPr>
              <a:t>Controllable</a:t>
            </a:r>
            <a:r>
              <a:rPr lang="it-IT" dirty="0">
                <a:cs typeface="Verdana"/>
              </a:rPr>
              <a:t> in </a:t>
            </a:r>
            <a:r>
              <a:rPr lang="it-IT" dirty="0" err="1">
                <a:cs typeface="Verdana"/>
              </a:rPr>
              <a:t>different</a:t>
            </a:r>
            <a:r>
              <a:rPr lang="it-IT" dirty="0">
                <a:cs typeface="Verdana"/>
              </a:rPr>
              <a:t> ways.</a:t>
            </a:r>
          </a:p>
        </p:txBody>
      </p:sp>
      <p:pic>
        <p:nvPicPr>
          <p:cNvPr id="10" name="Immagine 10" descr="Immagine che contiene disegnando&#10;&#10;Descrizione generata con affidabilità molto elevata">
            <a:extLst>
              <a:ext uri="{FF2B5EF4-FFF2-40B4-BE49-F238E27FC236}">
                <a16:creationId xmlns:a16="http://schemas.microsoft.com/office/drawing/2014/main" id="{F3D7263A-21CB-4D21-950D-FF09E553C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25" y="1405323"/>
            <a:ext cx="3713966" cy="2418969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7261C5D-7513-4DE3-94B0-29846BDD3D78}"/>
              </a:ext>
            </a:extLst>
          </p:cNvPr>
          <p:cNvSpPr/>
          <p:nvPr/>
        </p:nvSpPr>
        <p:spPr>
          <a:xfrm>
            <a:off x="8025921" y="1444537"/>
            <a:ext cx="918575" cy="2192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3250FA7-822D-4940-80C5-032C86EAD76A}"/>
              </a:ext>
            </a:extLst>
          </p:cNvPr>
          <p:cNvSpPr txBox="1"/>
          <p:nvPr/>
        </p:nvSpPr>
        <p:spPr>
          <a:xfrm>
            <a:off x="6095739" y="3726232"/>
            <a:ext cx="81210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50" dirty="0"/>
              <a:t>Revolute</a:t>
            </a:r>
            <a:endParaRPr lang="it-IT" sz="1050">
              <a:cs typeface="Verdana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A01674F-6226-41E0-96E6-A17FBDF88C94}"/>
              </a:ext>
            </a:extLst>
          </p:cNvPr>
          <p:cNvSpPr txBox="1"/>
          <p:nvPr/>
        </p:nvSpPr>
        <p:spPr>
          <a:xfrm>
            <a:off x="7076945" y="3726231"/>
            <a:ext cx="81210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50" dirty="0" err="1">
                <a:cs typeface="Verdana"/>
              </a:rPr>
              <a:t>Prismatic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2DBD4B5-EF29-4599-95E6-1F3A91E86024}"/>
              </a:ext>
            </a:extLst>
          </p:cNvPr>
          <p:cNvSpPr txBox="1"/>
          <p:nvPr/>
        </p:nvSpPr>
        <p:spPr>
          <a:xfrm>
            <a:off x="9122862" y="3726231"/>
            <a:ext cx="81210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50" dirty="0" err="1"/>
              <a:t>Shperic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218729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1_la sapienza">
      <a:majorFont>
        <a:latin typeface="Impact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995</Words>
  <Application>Microsoft Macintosh PowerPoint</Application>
  <PresentationFormat>Widescreen</PresentationFormat>
  <Paragraphs>304</Paragraphs>
  <Slides>25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Impact</vt:lpstr>
      <vt:lpstr>Verdana</vt:lpstr>
      <vt:lpstr>Wingdings</vt:lpstr>
      <vt:lpstr>Tema di Office</vt:lpstr>
      <vt:lpstr>1_Tema di Office</vt:lpstr>
      <vt:lpstr>1_la sapienza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Mario Vetrini</cp:lastModifiedBy>
  <cp:revision>1795</cp:revision>
  <dcterms:created xsi:type="dcterms:W3CDTF">2012-07-30T23:18:30Z</dcterms:created>
  <dcterms:modified xsi:type="dcterms:W3CDTF">2020-04-29T12:09:15Z</dcterms:modified>
</cp:coreProperties>
</file>